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2" r:id="rId2"/>
    <p:sldId id="263" r:id="rId3"/>
    <p:sldId id="264" r:id="rId4"/>
    <p:sldId id="265" r:id="rId5"/>
    <p:sldId id="266" r:id="rId6"/>
    <p:sldId id="267" r:id="rId7"/>
    <p:sldId id="268" r:id="rId8"/>
    <p:sldId id="269" r:id="rId9"/>
    <p:sldId id="270" r:id="rId10"/>
    <p:sldId id="271" r:id="rId11"/>
    <p:sldId id="272" r:id="rId12"/>
    <p:sldId id="273"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8" d="100"/>
          <a:sy n="108" d="100"/>
        </p:scale>
        <p:origin x="1704"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D8CFA1F2-7A76-4B1F-A743-66A7DBFDD3C7}" type="datetimeFigureOut">
              <a:rPr lang="en-GB" smtClean="0"/>
              <a:t>29/02/2024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6F5C558-AACC-4D84-B837-4BAF2769CA38}" type="slidenum">
              <a:rPr lang="en-GB" smtClean="0"/>
              <a:t>‹#›</a:t>
            </a:fld>
            <a:endParaRPr lang="en-GB"/>
          </a:p>
        </p:txBody>
      </p:sp>
    </p:spTree>
    <p:extLst>
      <p:ext uri="{BB962C8B-B14F-4D97-AF65-F5344CB8AC3E}">
        <p14:creationId xmlns:p14="http://schemas.microsoft.com/office/powerpoint/2010/main" val="31361249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D8CFA1F2-7A76-4B1F-A743-66A7DBFDD3C7}" type="datetimeFigureOut">
              <a:rPr lang="en-GB" smtClean="0"/>
              <a:t>29/02/2024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6F5C558-AACC-4D84-B837-4BAF2769CA38}" type="slidenum">
              <a:rPr lang="en-GB" smtClean="0"/>
              <a:t>‹#›</a:t>
            </a:fld>
            <a:endParaRPr lang="en-GB"/>
          </a:p>
        </p:txBody>
      </p:sp>
    </p:spTree>
    <p:extLst>
      <p:ext uri="{BB962C8B-B14F-4D97-AF65-F5344CB8AC3E}">
        <p14:creationId xmlns:p14="http://schemas.microsoft.com/office/powerpoint/2010/main" val="5123100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D8CFA1F2-7A76-4B1F-A743-66A7DBFDD3C7}" type="datetimeFigureOut">
              <a:rPr lang="en-GB" smtClean="0"/>
              <a:t>29/02/2024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6F5C558-AACC-4D84-B837-4BAF2769CA38}" type="slidenum">
              <a:rPr lang="en-GB" smtClean="0"/>
              <a:t>‹#›</a:t>
            </a:fld>
            <a:endParaRPr lang="en-GB"/>
          </a:p>
        </p:txBody>
      </p:sp>
    </p:spTree>
    <p:extLst>
      <p:ext uri="{BB962C8B-B14F-4D97-AF65-F5344CB8AC3E}">
        <p14:creationId xmlns:p14="http://schemas.microsoft.com/office/powerpoint/2010/main" val="3113500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D8CFA1F2-7A76-4B1F-A743-66A7DBFDD3C7}" type="datetimeFigureOut">
              <a:rPr lang="en-GB" smtClean="0"/>
              <a:t>29/02/2024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6F5C558-AACC-4D84-B837-4BAF2769CA38}" type="slidenum">
              <a:rPr lang="en-GB" smtClean="0"/>
              <a:t>‹#›</a:t>
            </a:fld>
            <a:endParaRPr lang="en-GB"/>
          </a:p>
        </p:txBody>
      </p:sp>
    </p:spTree>
    <p:extLst>
      <p:ext uri="{BB962C8B-B14F-4D97-AF65-F5344CB8AC3E}">
        <p14:creationId xmlns:p14="http://schemas.microsoft.com/office/powerpoint/2010/main" val="1218340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8CFA1F2-7A76-4B1F-A743-66A7DBFDD3C7}" type="datetimeFigureOut">
              <a:rPr lang="en-GB" smtClean="0"/>
              <a:t>29/02/2024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6F5C558-AACC-4D84-B837-4BAF2769CA38}" type="slidenum">
              <a:rPr lang="en-GB" smtClean="0"/>
              <a:t>‹#›</a:t>
            </a:fld>
            <a:endParaRPr lang="en-GB"/>
          </a:p>
        </p:txBody>
      </p:sp>
    </p:spTree>
    <p:extLst>
      <p:ext uri="{BB962C8B-B14F-4D97-AF65-F5344CB8AC3E}">
        <p14:creationId xmlns:p14="http://schemas.microsoft.com/office/powerpoint/2010/main" val="32021821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D8CFA1F2-7A76-4B1F-A743-66A7DBFDD3C7}" type="datetimeFigureOut">
              <a:rPr lang="en-GB" smtClean="0"/>
              <a:t>29/02/2024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6F5C558-AACC-4D84-B837-4BAF2769CA38}" type="slidenum">
              <a:rPr lang="en-GB" smtClean="0"/>
              <a:t>‹#›</a:t>
            </a:fld>
            <a:endParaRPr lang="en-GB"/>
          </a:p>
        </p:txBody>
      </p:sp>
    </p:spTree>
    <p:extLst>
      <p:ext uri="{BB962C8B-B14F-4D97-AF65-F5344CB8AC3E}">
        <p14:creationId xmlns:p14="http://schemas.microsoft.com/office/powerpoint/2010/main" val="21036809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D8CFA1F2-7A76-4B1F-A743-66A7DBFDD3C7}" type="datetimeFigureOut">
              <a:rPr lang="en-GB" smtClean="0"/>
              <a:t>29/02/2024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E6F5C558-AACC-4D84-B837-4BAF2769CA38}" type="slidenum">
              <a:rPr lang="en-GB" smtClean="0"/>
              <a:t>‹#›</a:t>
            </a:fld>
            <a:endParaRPr lang="en-GB"/>
          </a:p>
        </p:txBody>
      </p:sp>
    </p:spTree>
    <p:extLst>
      <p:ext uri="{BB962C8B-B14F-4D97-AF65-F5344CB8AC3E}">
        <p14:creationId xmlns:p14="http://schemas.microsoft.com/office/powerpoint/2010/main" val="42284341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D8CFA1F2-7A76-4B1F-A743-66A7DBFDD3C7}" type="datetimeFigureOut">
              <a:rPr lang="en-GB" smtClean="0"/>
              <a:t>29/02/2024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6F5C558-AACC-4D84-B837-4BAF2769CA38}" type="slidenum">
              <a:rPr lang="en-GB" smtClean="0"/>
              <a:t>‹#›</a:t>
            </a:fld>
            <a:endParaRPr lang="en-GB"/>
          </a:p>
        </p:txBody>
      </p:sp>
    </p:spTree>
    <p:extLst>
      <p:ext uri="{BB962C8B-B14F-4D97-AF65-F5344CB8AC3E}">
        <p14:creationId xmlns:p14="http://schemas.microsoft.com/office/powerpoint/2010/main" val="6126819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8CFA1F2-7A76-4B1F-A743-66A7DBFDD3C7}" type="datetimeFigureOut">
              <a:rPr lang="en-GB" smtClean="0"/>
              <a:t>29/02/2024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E6F5C558-AACC-4D84-B837-4BAF2769CA38}" type="slidenum">
              <a:rPr lang="en-GB" smtClean="0"/>
              <a:t>‹#›</a:t>
            </a:fld>
            <a:endParaRPr lang="en-GB"/>
          </a:p>
        </p:txBody>
      </p:sp>
    </p:spTree>
    <p:extLst>
      <p:ext uri="{BB962C8B-B14F-4D97-AF65-F5344CB8AC3E}">
        <p14:creationId xmlns:p14="http://schemas.microsoft.com/office/powerpoint/2010/main" val="31337291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8CFA1F2-7A76-4B1F-A743-66A7DBFDD3C7}" type="datetimeFigureOut">
              <a:rPr lang="en-GB" smtClean="0"/>
              <a:t>29/02/2024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6F5C558-AACC-4D84-B837-4BAF2769CA38}" type="slidenum">
              <a:rPr lang="en-GB" smtClean="0"/>
              <a:t>‹#›</a:t>
            </a:fld>
            <a:endParaRPr lang="en-GB"/>
          </a:p>
        </p:txBody>
      </p:sp>
    </p:spTree>
    <p:extLst>
      <p:ext uri="{BB962C8B-B14F-4D97-AF65-F5344CB8AC3E}">
        <p14:creationId xmlns:p14="http://schemas.microsoft.com/office/powerpoint/2010/main" val="9450372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8CFA1F2-7A76-4B1F-A743-66A7DBFDD3C7}" type="datetimeFigureOut">
              <a:rPr lang="en-GB" smtClean="0"/>
              <a:t>29/02/2024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6F5C558-AACC-4D84-B837-4BAF2769CA38}" type="slidenum">
              <a:rPr lang="en-GB" smtClean="0"/>
              <a:t>‹#›</a:t>
            </a:fld>
            <a:endParaRPr lang="en-GB"/>
          </a:p>
        </p:txBody>
      </p:sp>
    </p:spTree>
    <p:extLst>
      <p:ext uri="{BB962C8B-B14F-4D97-AF65-F5344CB8AC3E}">
        <p14:creationId xmlns:p14="http://schemas.microsoft.com/office/powerpoint/2010/main" val="17760305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8CFA1F2-7A76-4B1F-A743-66A7DBFDD3C7}" type="datetimeFigureOut">
              <a:rPr lang="en-GB" smtClean="0"/>
              <a:t>29/02/2024</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6F5C558-AACC-4D84-B837-4BAF2769CA38}" type="slidenum">
              <a:rPr lang="en-GB" smtClean="0"/>
              <a:t>‹#›</a:t>
            </a:fld>
            <a:endParaRPr lang="en-GB"/>
          </a:p>
        </p:txBody>
      </p:sp>
    </p:spTree>
    <p:extLst>
      <p:ext uri="{BB962C8B-B14F-4D97-AF65-F5344CB8AC3E}">
        <p14:creationId xmlns:p14="http://schemas.microsoft.com/office/powerpoint/2010/main" val="32988617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4.png"/><Relationship Id="rId7"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6.png"/><Relationship Id="rId9"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4.png"/><Relationship Id="rId7" Type="http://schemas.openxmlformats.org/officeDocument/2006/relationships/image" Target="../media/image13.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10" Type="http://schemas.openxmlformats.org/officeDocument/2006/relationships/image" Target="../media/image16.png"/><Relationship Id="rId4" Type="http://schemas.openxmlformats.org/officeDocument/2006/relationships/image" Target="../media/image6.png"/><Relationship Id="rId9" Type="http://schemas.openxmlformats.org/officeDocument/2006/relationships/image" Target="../media/image15.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p:cNvSpPr>
          <p:nvPr/>
        </p:nvSpPr>
        <p:spPr bwMode="auto">
          <a:xfrm>
            <a:off x="179388" y="725488"/>
            <a:ext cx="3240087" cy="1152525"/>
          </a:xfrm>
          <a:prstGeom prst="rect">
            <a:avLst/>
          </a:prstGeom>
          <a:solidFill>
            <a:schemeClr val="tx2">
              <a:lumMod val="40000"/>
              <a:lumOff val="60000"/>
            </a:schemeClr>
          </a:solidFill>
          <a:ln w="9525">
            <a:solidFill>
              <a:schemeClr val="tx1"/>
            </a:solidFill>
            <a:miter lim="800000"/>
            <a:headEnd/>
            <a:tailEnd/>
          </a:ln>
        </p:spPr>
        <p:txBody>
          <a:bodyPr>
            <a:noAutofit/>
          </a:bodyPr>
          <a:lstStyle/>
          <a:p>
            <a:pPr marL="342900" indent="-342900" fontAlgn="auto">
              <a:spcBef>
                <a:spcPct val="20000"/>
              </a:spcBef>
              <a:spcAft>
                <a:spcPts val="0"/>
              </a:spcAft>
              <a:buFont typeface="Arial" pitchFamily="34" charset="0"/>
              <a:buNone/>
              <a:defRPr/>
            </a:pPr>
            <a:r>
              <a:rPr lang="en-GB" sz="1500" b="1" u="sng" dirty="0">
                <a:latin typeface="Tw Cen MT Condensed" panose="020B0606020104020203" pitchFamily="34" charset="0"/>
              </a:rPr>
              <a:t>Learning Objectives:</a:t>
            </a:r>
          </a:p>
          <a:p>
            <a:pPr>
              <a:spcBef>
                <a:spcPct val="20000"/>
              </a:spcBef>
              <a:defRPr/>
            </a:pPr>
            <a:r>
              <a:rPr lang="en-GB" sz="1500" dirty="0">
                <a:latin typeface="Tw Cen MT Condensed" panose="020B0606020104020203" pitchFamily="34" charset="0"/>
              </a:rPr>
              <a:t>L.O 1 –Develop pupil’s control of the hockey ball</a:t>
            </a:r>
          </a:p>
          <a:p>
            <a:pPr>
              <a:spcBef>
                <a:spcPct val="20000"/>
              </a:spcBef>
              <a:defRPr/>
            </a:pPr>
            <a:r>
              <a:rPr lang="en-GB" sz="1500" dirty="0">
                <a:latin typeface="Tw Cen MT Condensed" panose="020B0606020104020203" pitchFamily="34" charset="0"/>
              </a:rPr>
              <a:t>L.O 2 – Develop pupil’s ability to dribble with stick</a:t>
            </a:r>
          </a:p>
        </p:txBody>
      </p:sp>
      <p:sp>
        <p:nvSpPr>
          <p:cNvPr id="5" name="Subtitle 2"/>
          <p:cNvSpPr txBox="1">
            <a:spLocks/>
          </p:cNvSpPr>
          <p:nvPr/>
        </p:nvSpPr>
        <p:spPr>
          <a:xfrm>
            <a:off x="3492500" y="725488"/>
            <a:ext cx="5472113" cy="1152525"/>
          </a:xfrm>
          <a:prstGeom prst="rect">
            <a:avLst/>
          </a:prstGeom>
          <a:solidFill>
            <a:schemeClr val="tx2">
              <a:lumMod val="40000"/>
              <a:lumOff val="60000"/>
            </a:schemeClr>
          </a:solidFill>
          <a:ln>
            <a:solidFill>
              <a:schemeClr val="tx1"/>
            </a:solidFill>
          </a:ln>
        </p:spPr>
        <p:txBody>
          <a:bodyPr anchor="ctr"/>
          <a:lstStyle/>
          <a:p>
            <a:pPr fontAlgn="auto">
              <a:spcBef>
                <a:spcPct val="20000"/>
              </a:spcBef>
              <a:spcAft>
                <a:spcPts val="0"/>
              </a:spcAft>
              <a:buFont typeface="Arial" pitchFamily="34" charset="0"/>
              <a:buNone/>
              <a:defRPr/>
            </a:pPr>
            <a:r>
              <a:rPr lang="en-GB" sz="1400" dirty="0">
                <a:latin typeface="Tw Cen MT Condensed" panose="020B0606020104020203" pitchFamily="34" charset="0"/>
              </a:rPr>
              <a:t>Challenge 1 – Pupils will be able to move and stop the ball with their stick whilst  moving. </a:t>
            </a:r>
            <a:endParaRPr lang="en-GB" sz="1400" b="1" dirty="0">
              <a:latin typeface="Tw Cen MT Condensed" panose="020B0606020104020203" pitchFamily="34" charset="0"/>
            </a:endParaRPr>
          </a:p>
          <a:p>
            <a:pPr fontAlgn="auto">
              <a:spcBef>
                <a:spcPct val="20000"/>
              </a:spcBef>
              <a:spcAft>
                <a:spcPts val="0"/>
              </a:spcAft>
              <a:buFont typeface="Arial" pitchFamily="34" charset="0"/>
              <a:buNone/>
              <a:defRPr/>
            </a:pPr>
            <a:r>
              <a:rPr lang="en-GB" sz="1400" dirty="0">
                <a:latin typeface="Tw Cen MT Condensed" panose="020B0606020104020203" pitchFamily="34" charset="0"/>
              </a:rPr>
              <a:t>Challenge 2 – Pupils will be able to move and stop the ball whilst moving at moderate pace, changing direction and displaying a change of speed.</a:t>
            </a:r>
          </a:p>
          <a:p>
            <a:pPr fontAlgn="auto">
              <a:spcBef>
                <a:spcPct val="20000"/>
              </a:spcBef>
              <a:spcAft>
                <a:spcPts val="0"/>
              </a:spcAft>
              <a:buFont typeface="Arial" pitchFamily="34" charset="0"/>
              <a:buNone/>
              <a:defRPr/>
            </a:pPr>
            <a:r>
              <a:rPr lang="en-GB" sz="1400" dirty="0">
                <a:latin typeface="Tw Cen MT Condensed" panose="020B0606020104020203" pitchFamily="34" charset="0"/>
              </a:rPr>
              <a:t>Challenge 3 - Can pupils uptake the role of coach? Ask pupils to detect error in pupils technique and help them to improve. </a:t>
            </a:r>
          </a:p>
        </p:txBody>
      </p:sp>
      <p:sp>
        <p:nvSpPr>
          <p:cNvPr id="6" name="Title 1"/>
          <p:cNvSpPr txBox="1">
            <a:spLocks/>
          </p:cNvSpPr>
          <p:nvPr/>
        </p:nvSpPr>
        <p:spPr bwMode="auto">
          <a:xfrm>
            <a:off x="1403350" y="42863"/>
            <a:ext cx="6481763" cy="649287"/>
          </a:xfrm>
          <a:prstGeom prst="rect">
            <a:avLst/>
          </a:prstGeom>
          <a:solidFill>
            <a:srgbClr val="00B050"/>
          </a:solidFill>
          <a:ln w="9525">
            <a:solidFill>
              <a:schemeClr val="tx1"/>
            </a:solidFill>
            <a:miter lim="800000"/>
            <a:headEnd/>
            <a:tailEnd/>
          </a:ln>
        </p:spPr>
        <p:txBody>
          <a:bodyPr anchor="ctr">
            <a:normAutofit/>
          </a:bodyPr>
          <a:lstStyle/>
          <a:p>
            <a:pPr algn="ctr" fontAlgn="auto">
              <a:spcBef>
                <a:spcPts val="0"/>
              </a:spcBef>
              <a:spcAft>
                <a:spcPts val="0"/>
              </a:spcAft>
              <a:defRPr/>
            </a:pPr>
            <a:r>
              <a:rPr lang="en-GB" sz="2400" dirty="0">
                <a:latin typeface="Tw Cen MT Condensed Extra Bold" panose="020B0803020202020204" pitchFamily="34" charset="0"/>
                <a:ea typeface="+mj-ea"/>
                <a:cs typeface="+mj-cs"/>
              </a:rPr>
              <a:t> Hockey Year 5- Lesson 1  </a:t>
            </a:r>
          </a:p>
        </p:txBody>
      </p:sp>
      <p:pic>
        <p:nvPicPr>
          <p:cNvPr id="7" name="Picture 3"/>
          <p:cNvPicPr>
            <a:picLocks noChangeAspect="1" noChangeArrowheads="1"/>
          </p:cNvPicPr>
          <p:nvPr/>
        </p:nvPicPr>
        <p:blipFill>
          <a:blip r:embed="rId2">
            <a:extLst>
              <a:ext uri="{28A0092B-C50C-407E-A947-70E740481C1C}">
                <a14:useLocalDpi xmlns:a14="http://schemas.microsoft.com/office/drawing/2010/main" val="0"/>
              </a:ext>
            </a:extLst>
          </a:blip>
          <a:srcRect t="18073" b="15977"/>
          <a:stretch>
            <a:fillRect/>
          </a:stretch>
        </p:blipFill>
        <p:spPr bwMode="auto">
          <a:xfrm>
            <a:off x="322263" y="-26988"/>
            <a:ext cx="1081087" cy="712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3"/>
          <p:cNvPicPr>
            <a:picLocks noChangeAspect="1" noChangeArrowheads="1"/>
          </p:cNvPicPr>
          <p:nvPr/>
        </p:nvPicPr>
        <p:blipFill>
          <a:blip r:embed="rId2">
            <a:extLst>
              <a:ext uri="{28A0092B-C50C-407E-A947-70E740481C1C}">
                <a14:useLocalDpi xmlns:a14="http://schemas.microsoft.com/office/drawing/2010/main" val="0"/>
              </a:ext>
            </a:extLst>
          </a:blip>
          <a:srcRect t="18073" b="15977"/>
          <a:stretch>
            <a:fillRect/>
          </a:stretch>
        </p:blipFill>
        <p:spPr bwMode="auto">
          <a:xfrm>
            <a:off x="7812088" y="-26988"/>
            <a:ext cx="1081087" cy="712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12"/>
          <p:cNvSpPr txBox="1">
            <a:spLocks noChangeArrowheads="1"/>
          </p:cNvSpPr>
          <p:nvPr/>
        </p:nvSpPr>
        <p:spPr bwMode="auto">
          <a:xfrm>
            <a:off x="5940425" y="1932707"/>
            <a:ext cx="30241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2000">
                <a:latin typeface="Tw Cen MT Condensed Extra Bold" pitchFamily="34" charset="0"/>
              </a:rPr>
              <a:t>Inspiration in P.E! - </a:t>
            </a:r>
          </a:p>
        </p:txBody>
      </p:sp>
      <p:sp>
        <p:nvSpPr>
          <p:cNvPr id="10" name="TextBox 10"/>
          <p:cNvSpPr txBox="1">
            <a:spLocks noChangeArrowheads="1"/>
          </p:cNvSpPr>
          <p:nvPr/>
        </p:nvSpPr>
        <p:spPr bwMode="auto">
          <a:xfrm>
            <a:off x="179388" y="1932707"/>
            <a:ext cx="29527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2000" dirty="0">
                <a:latin typeface="Tw Cen MT Condensed Extra Bold" pitchFamily="34" charset="0"/>
              </a:rPr>
              <a:t>Numeracy</a:t>
            </a:r>
            <a:r>
              <a:rPr lang="en-GB" altLang="en-US" sz="1800" dirty="0">
                <a:latin typeface="Tw Cen MT Condensed Extra Bold" pitchFamily="34" charset="0"/>
              </a:rPr>
              <a:t> in P.E! - </a:t>
            </a:r>
          </a:p>
        </p:txBody>
      </p:sp>
      <p:sp>
        <p:nvSpPr>
          <p:cNvPr id="11" name="TextBox 11"/>
          <p:cNvSpPr txBox="1">
            <a:spLocks noChangeArrowheads="1"/>
          </p:cNvSpPr>
          <p:nvPr/>
        </p:nvSpPr>
        <p:spPr bwMode="auto">
          <a:xfrm>
            <a:off x="3132138" y="1932707"/>
            <a:ext cx="280828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2000">
                <a:latin typeface="Tw Cen MT Condensed Extra Bold" pitchFamily="34" charset="0"/>
              </a:rPr>
              <a:t>Literacy in P.E! - </a:t>
            </a:r>
          </a:p>
        </p:txBody>
      </p:sp>
      <p:pic>
        <p:nvPicPr>
          <p:cNvPr id="13" name="Picture 20" descr="C:\Users\class3\AppData\Local\Microsoft\Windows\Temporary Internet Files\Low\Content.IE5\JRAFYQTJ\+%20Goal[1].jpg"/>
          <p:cNvPicPr>
            <a:picLocks noChangeAspect="1" noChangeArrowheads="1"/>
          </p:cNvPicPr>
          <p:nvPr/>
        </p:nvPicPr>
        <p:blipFill>
          <a:blip r:embed="rId3">
            <a:extLst>
              <a:ext uri="{28A0092B-C50C-407E-A947-70E740481C1C}">
                <a14:useLocalDpi xmlns:a14="http://schemas.microsoft.com/office/drawing/2010/main" val="0"/>
              </a:ext>
            </a:extLst>
          </a:blip>
          <a:srcRect t="3590" b="4846"/>
          <a:stretch>
            <a:fillRect/>
          </a:stretch>
        </p:blipFill>
        <p:spPr bwMode="auto">
          <a:xfrm>
            <a:off x="2300288" y="1916832"/>
            <a:ext cx="542925"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23" descr="http://tummax.com/wp-content/uploads/2015/05/wow.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27988" y="1932707"/>
            <a:ext cx="841375"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Rectangle 15"/>
          <p:cNvSpPr>
            <a:spLocks noChangeArrowheads="1"/>
          </p:cNvSpPr>
          <p:nvPr/>
        </p:nvSpPr>
        <p:spPr bwMode="auto">
          <a:xfrm>
            <a:off x="179388" y="3797166"/>
            <a:ext cx="8785225" cy="3046988"/>
          </a:xfrm>
          <a:prstGeom prst="rect">
            <a:avLst/>
          </a:prstGeom>
          <a:noFill/>
          <a:ln w="9525">
            <a:solidFill>
              <a:schemeClr val="tx1"/>
            </a:solidFill>
            <a:miter lim="800000"/>
            <a:headEnd/>
            <a:tailEnd/>
          </a:ln>
        </p:spPr>
        <p:txBody>
          <a:bodyPr>
            <a:spAutoFit/>
          </a:bodyPr>
          <a:lstStyle/>
          <a:p>
            <a:pPr>
              <a:defRPr/>
            </a:pPr>
            <a:r>
              <a:rPr lang="en-GB" sz="1600" u="sng" dirty="0">
                <a:latin typeface="Tw Cen MT Condensed" panose="020B0606020104020203" pitchFamily="34" charset="0"/>
              </a:rPr>
              <a:t>1.Warm-up – </a:t>
            </a:r>
            <a:r>
              <a:rPr lang="en-GB" sz="1600" dirty="0">
                <a:latin typeface="Tw Cen MT Condensed" panose="020B0606020104020203" pitchFamily="34" charset="0"/>
              </a:rPr>
              <a:t>Pupils start jogging around the playing area avoiding each other &amp; listening, when the teacher calls out “French Potty!” children must freeze with their knee’s bent and their back straight! STRETCH, then repeat &amp; move to </a:t>
            </a:r>
            <a:r>
              <a:rPr lang="en-GB" sz="1600" u="sng" dirty="0">
                <a:latin typeface="Tw Cen MT Condensed" panose="020B0606020104020203" pitchFamily="34" charset="0"/>
              </a:rPr>
              <a:t>‘Getting familiar with the stick’ (see prev. lesson)</a:t>
            </a:r>
            <a:endParaRPr lang="en-GB" altLang="en-US" sz="1600" u="sng" dirty="0">
              <a:latin typeface="Tw Cen MT Condensed" panose="020B0606020104020203" pitchFamily="34" charset="0"/>
            </a:endParaRPr>
          </a:p>
          <a:p>
            <a:pPr>
              <a:spcBef>
                <a:spcPct val="0"/>
              </a:spcBef>
            </a:pPr>
            <a:r>
              <a:rPr lang="en-GB" altLang="en-US" sz="1600" u="sng" dirty="0">
                <a:latin typeface="Tw Cen MT Condensed" panose="020B0606020104020203" pitchFamily="34" charset="0"/>
              </a:rPr>
              <a:t>2. Skill intro – Dribble return: </a:t>
            </a:r>
            <a:r>
              <a:rPr lang="en-GB" altLang="en-US" sz="1600" dirty="0">
                <a:latin typeface="Tw Cen MT Condensed" panose="020B0606020104020203" pitchFamily="34" charset="0"/>
              </a:rPr>
              <a:t>Pupils move into pairs standing one behind the other.</a:t>
            </a:r>
          </a:p>
          <a:p>
            <a:pPr>
              <a:spcBef>
                <a:spcPct val="0"/>
              </a:spcBef>
            </a:pPr>
            <a:r>
              <a:rPr lang="en-GB" altLang="en-US" sz="1600" dirty="0">
                <a:latin typeface="Tw Cen MT Condensed" panose="020B0606020104020203" pitchFamily="34" charset="0"/>
              </a:rPr>
              <a:t>No.1 dribbles ball to set point, stops, turns, dribbles back and passes ball to No.2</a:t>
            </a:r>
          </a:p>
          <a:p>
            <a:pPr>
              <a:spcBef>
                <a:spcPct val="0"/>
              </a:spcBef>
            </a:pPr>
            <a:r>
              <a:rPr lang="en-GB" altLang="en-US" sz="1600" b="1" i="1" u="sng" dirty="0">
                <a:latin typeface="Tw Cen MT Condensed" panose="020B0606020104020203" pitchFamily="34" charset="0"/>
              </a:rPr>
              <a:t>(M/A set point further away. L/A Allowed to touch ball w/ hands.)</a:t>
            </a:r>
            <a:endParaRPr lang="en-GB" altLang="en-US" sz="1600" i="1" dirty="0">
              <a:latin typeface="Tw Cen MT Condensed" panose="020B0606020104020203" pitchFamily="34" charset="0"/>
            </a:endParaRPr>
          </a:p>
          <a:p>
            <a:pPr>
              <a:spcBef>
                <a:spcPct val="0"/>
              </a:spcBef>
            </a:pPr>
            <a:r>
              <a:rPr lang="en-GB" altLang="en-US" sz="1600" u="sng" dirty="0">
                <a:latin typeface="Tw Cen MT Condensed" panose="020B0606020104020203" pitchFamily="34" charset="0"/>
              </a:rPr>
              <a:t>3. Skill progression – Cone slalom:</a:t>
            </a:r>
            <a:r>
              <a:rPr lang="en-GB" altLang="en-US" sz="1600" dirty="0">
                <a:latin typeface="Tw Cen MT Condensed" panose="020B0606020104020203" pitchFamily="34" charset="0"/>
              </a:rPr>
              <a:t> Ask pupils to give themselves a self-evaluative score out of 5 (5 = Ryan </a:t>
            </a:r>
            <a:r>
              <a:rPr lang="en-GB" altLang="en-US" sz="1600" dirty="0" err="1">
                <a:latin typeface="Tw Cen MT Condensed" panose="020B0606020104020203" pitchFamily="34" charset="0"/>
              </a:rPr>
              <a:t>Giggs</a:t>
            </a:r>
            <a:r>
              <a:rPr lang="en-GB" altLang="en-US" sz="1600" dirty="0">
                <a:latin typeface="Tw Cen MT Condensed" panose="020B0606020104020203" pitchFamily="34" charset="0"/>
              </a:rPr>
              <a:t>!). If pupils score themselves 1/5 they must line up behind cone 1 and so on. Place a line of cones which pupils must attempt to navigate. Once one pupil gets half way down their slalom the next may start.</a:t>
            </a:r>
          </a:p>
          <a:p>
            <a:pPr>
              <a:spcBef>
                <a:spcPct val="0"/>
              </a:spcBef>
            </a:pPr>
            <a:r>
              <a:rPr lang="en-GB" altLang="en-US" sz="1600" b="1" i="1" u="sng" dirty="0">
                <a:latin typeface="Tw Cen MT Condensed" panose="020B0606020104020203" pitchFamily="34" charset="0"/>
              </a:rPr>
              <a:t>(M/A attempt to navigate the higher levels where cones are closer together., use both Open &amp; reverse stick. L/A L1)</a:t>
            </a:r>
          </a:p>
          <a:p>
            <a:pPr>
              <a:spcBef>
                <a:spcPct val="0"/>
              </a:spcBef>
            </a:pPr>
            <a:r>
              <a:rPr lang="en-GB" altLang="en-US" sz="1600" u="sng" dirty="0">
                <a:latin typeface="Tw Cen MT Condensed" panose="020B0606020104020203" pitchFamily="34" charset="0"/>
              </a:rPr>
              <a:t>4. Dribbling Gates – </a:t>
            </a:r>
            <a:r>
              <a:rPr lang="en-GB" altLang="en-US" sz="1600" dirty="0">
                <a:latin typeface="Tw Cen MT Condensed" panose="020B0606020104020203" pitchFamily="34" charset="0"/>
              </a:rPr>
              <a:t>Lay out ‘gates’ using cones around your playing area. Use 3 colours to so, Red = Large space between cones. Blue = Medium space between cones. Yellow = Small space. Let the children practice dribbling through the gates, ensuring they keep the ball close to them. </a:t>
            </a:r>
            <a:r>
              <a:rPr lang="en-GB" altLang="en-US" sz="1600" b="1" dirty="0">
                <a:latin typeface="Tw Cen MT Condensed" panose="020B0606020104020203" pitchFamily="34" charset="0"/>
              </a:rPr>
              <a:t>PROGRESSION – </a:t>
            </a:r>
            <a:r>
              <a:rPr lang="en-GB" altLang="en-US" sz="1600" dirty="0">
                <a:latin typeface="Tw Cen MT Condensed" panose="020B0606020104020203" pitchFamily="34" charset="0"/>
              </a:rPr>
              <a:t>Set a time limit, how many gates can you go through in 1 minute. Go! </a:t>
            </a:r>
            <a:r>
              <a:rPr lang="en-GB" altLang="en-US" sz="1600" b="1" i="1" u="sng" dirty="0">
                <a:latin typeface="Tw Cen MT Condensed" panose="020B0606020104020203" pitchFamily="34" charset="0"/>
              </a:rPr>
              <a:t>M/A can only use Yellow gates</a:t>
            </a:r>
            <a:endParaRPr lang="en-GB" altLang="en-US" sz="1600" u="sng" dirty="0">
              <a:latin typeface="Tw Cen MT Condensed" panose="020B0606020104020203" pitchFamily="34" charset="0"/>
            </a:endParaRPr>
          </a:p>
        </p:txBody>
      </p:sp>
      <p:sp>
        <p:nvSpPr>
          <p:cNvPr id="17" name="AutoShape 6" descr="Image result for field hockey cartoon pn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8" name="Picture 8" descr="Related imag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943625" y="91670"/>
            <a:ext cx="828175" cy="55167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8" descr="Related imag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516216" y="84556"/>
            <a:ext cx="828175" cy="551671"/>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p:cNvSpPr txBox="1"/>
          <p:nvPr/>
        </p:nvSpPr>
        <p:spPr>
          <a:xfrm>
            <a:off x="179388" y="3163754"/>
            <a:ext cx="8785225" cy="646331"/>
          </a:xfrm>
          <a:prstGeom prst="rect">
            <a:avLst/>
          </a:prstGeom>
          <a:solidFill>
            <a:srgbClr val="00B050"/>
          </a:solidFill>
          <a:ln>
            <a:solidFill>
              <a:schemeClr val="tx1"/>
            </a:solidFill>
          </a:ln>
        </p:spPr>
        <p:txBody>
          <a:bodyPr wrap="square" rtlCol="0">
            <a:spAutoFit/>
          </a:bodyPr>
          <a:lstStyle/>
          <a:p>
            <a:pPr algn="ctr">
              <a:spcBef>
                <a:spcPct val="0"/>
              </a:spcBef>
            </a:pPr>
            <a:r>
              <a:rPr lang="en-GB" altLang="en-US" dirty="0">
                <a:latin typeface="Tw Cen MT Condensed" panose="020B0606020104020203" pitchFamily="34" charset="0"/>
              </a:rPr>
              <a:t>Field Hockey was originally known as ‘</a:t>
            </a:r>
            <a:r>
              <a:rPr lang="en-GB" altLang="en-US" dirty="0" err="1">
                <a:latin typeface="Tw Cen MT Condensed" panose="020B0606020104020203" pitchFamily="34" charset="0"/>
              </a:rPr>
              <a:t>Shinty</a:t>
            </a:r>
            <a:r>
              <a:rPr lang="en-GB" altLang="en-US" dirty="0">
                <a:latin typeface="Tw Cen MT Condensed" panose="020B0606020104020203" pitchFamily="34" charset="0"/>
              </a:rPr>
              <a:t>’</a:t>
            </a:r>
          </a:p>
          <a:p>
            <a:pPr algn="ctr">
              <a:spcBef>
                <a:spcPct val="0"/>
              </a:spcBef>
            </a:pPr>
            <a:r>
              <a:rPr lang="en-GB" altLang="en-US" dirty="0">
                <a:latin typeface="Tw Cen MT Condensed" panose="020B0606020104020203" pitchFamily="34" charset="0"/>
              </a:rPr>
              <a:t>This was in a time when there weren’t any </a:t>
            </a:r>
            <a:r>
              <a:rPr lang="en-GB" altLang="en-US" dirty="0" err="1">
                <a:latin typeface="Tw Cen MT Condensed" panose="020B0606020104020203" pitchFamily="34" charset="0"/>
              </a:rPr>
              <a:t>shinpads</a:t>
            </a:r>
            <a:r>
              <a:rPr lang="en-GB" altLang="en-US" dirty="0">
                <a:latin typeface="Tw Cen MT Condensed" panose="020B0606020104020203" pitchFamily="34" charset="0"/>
              </a:rPr>
              <a:t>! Ouch!!!</a:t>
            </a:r>
          </a:p>
        </p:txBody>
      </p:sp>
      <p:pic>
        <p:nvPicPr>
          <p:cNvPr id="21" name="Picture 20" descr="http://tummax.com/wp-content/uploads/2015/05/wow.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24328" y="3243957"/>
            <a:ext cx="841375"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21" descr="http://tummax.com/wp-content/uploads/2015/05/wow.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6289" y="3243957"/>
            <a:ext cx="841375"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TextBox 22"/>
          <p:cNvSpPr txBox="1"/>
          <p:nvPr/>
        </p:nvSpPr>
        <p:spPr>
          <a:xfrm>
            <a:off x="6156175" y="4489956"/>
            <a:ext cx="2292499" cy="523220"/>
          </a:xfrm>
          <a:prstGeom prst="rect">
            <a:avLst/>
          </a:prstGeom>
          <a:noFill/>
          <a:ln>
            <a:solidFill>
              <a:schemeClr val="bg1">
                <a:lumMod val="65000"/>
              </a:schemeClr>
            </a:solidFill>
          </a:ln>
        </p:spPr>
        <p:txBody>
          <a:bodyPr wrap="square">
            <a:spAutoFit/>
          </a:bodyPr>
          <a:lstStyle/>
          <a:p>
            <a:pPr algn="ctr" fontAlgn="auto">
              <a:spcBef>
                <a:spcPts val="0"/>
              </a:spcBef>
              <a:spcAft>
                <a:spcPts val="0"/>
              </a:spcAft>
              <a:defRPr/>
            </a:pPr>
            <a:r>
              <a:rPr lang="en-GB" sz="1350" dirty="0">
                <a:latin typeface="+mn-lt"/>
                <a:cs typeface="+mn-cs"/>
              </a:rPr>
              <a:t>        - </a:t>
            </a:r>
            <a:r>
              <a:rPr lang="en-GB" sz="1400" dirty="0">
                <a:latin typeface="Tw Cen MT Condensed" panose="020B0606020104020203" pitchFamily="34" charset="0"/>
              </a:rPr>
              <a:t>Time each pair and ask them to record how many shuttles they can do.</a:t>
            </a:r>
          </a:p>
        </p:txBody>
      </p:sp>
      <p:pic>
        <p:nvPicPr>
          <p:cNvPr id="24" name="Picture 20" descr="C:\Users\class3\AppData\Local\Microsoft\Windows\Temporary Internet Files\Low\Content.IE5\JRAFYQTJ\+%20Goal[1].jpg"/>
          <p:cNvPicPr>
            <a:picLocks noChangeAspect="1" noChangeArrowheads="1"/>
          </p:cNvPicPr>
          <p:nvPr/>
        </p:nvPicPr>
        <p:blipFill>
          <a:blip r:embed="rId3">
            <a:extLst>
              <a:ext uri="{28A0092B-C50C-407E-A947-70E740481C1C}">
                <a14:useLocalDpi xmlns:a14="http://schemas.microsoft.com/office/drawing/2010/main" val="0"/>
              </a:ext>
            </a:extLst>
          </a:blip>
          <a:srcRect t="3590" b="4846"/>
          <a:stretch>
            <a:fillRect/>
          </a:stretch>
        </p:blipFill>
        <p:spPr bwMode="auto">
          <a:xfrm>
            <a:off x="6156176" y="4489956"/>
            <a:ext cx="40163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TextBox 13"/>
          <p:cNvSpPr txBox="1">
            <a:spLocks noChangeArrowheads="1"/>
          </p:cNvSpPr>
          <p:nvPr/>
        </p:nvSpPr>
        <p:spPr bwMode="auto">
          <a:xfrm>
            <a:off x="179388" y="2332757"/>
            <a:ext cx="8785225" cy="83099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None/>
            </a:pPr>
            <a:r>
              <a:rPr lang="en-GB" altLang="en-US" sz="1600" b="1" u="sng" dirty="0" err="1">
                <a:latin typeface="Tw Cen MT Condensed" pitchFamily="34" charset="0"/>
              </a:rPr>
              <a:t>SoW</a:t>
            </a:r>
            <a:r>
              <a:rPr lang="en-GB" altLang="en-US" sz="1600" b="1" u="sng" dirty="0">
                <a:latin typeface="Tw Cen MT Condensed" pitchFamily="34" charset="0"/>
              </a:rPr>
              <a:t> Milestone Focus: </a:t>
            </a:r>
            <a:r>
              <a:rPr lang="en-GB" altLang="en-US" sz="1600" dirty="0">
                <a:latin typeface="Tw Cen MT Condensed" pitchFamily="34" charset="0"/>
              </a:rPr>
              <a:t> 4 (</a:t>
            </a:r>
            <a:r>
              <a:rPr lang="en-GB" altLang="en-US" sz="1600" dirty="0">
                <a:latin typeface="Tw Cen MT Condensed" panose="020B0606020104020203" pitchFamily="34" charset="0"/>
                <a:cs typeface="Narkisim" panose="020E0502050101010101" pitchFamily="34" charset="-79"/>
              </a:rPr>
              <a:t>Display an understanding of fair play, working well with others and leading a medium sized group). 5 (Field, defend and attack tactically by anticipating the direction of play). 6 (Utilise new skills in competitive situations, as an individual or part of a team). </a:t>
            </a:r>
          </a:p>
        </p:txBody>
      </p:sp>
      <p:pic>
        <p:nvPicPr>
          <p:cNvPr id="14" name="Picture 21"/>
          <p:cNvPicPr>
            <a:picLocks noChangeAspect="1" noChangeArrowheads="1"/>
          </p:cNvPicPr>
          <p:nvPr/>
        </p:nvPicPr>
        <p:blipFill>
          <a:blip r:embed="rId6">
            <a:extLst>
              <a:ext uri="{28A0092B-C50C-407E-A947-70E740481C1C}">
                <a14:useLocalDpi xmlns:a14="http://schemas.microsoft.com/office/drawing/2010/main" val="0"/>
              </a:ext>
            </a:extLst>
          </a:blip>
          <a:srcRect l="6734" t="11652" r="7497" b="9624"/>
          <a:stretch>
            <a:fillRect/>
          </a:stretch>
        </p:blipFill>
        <p:spPr bwMode="auto">
          <a:xfrm>
            <a:off x="5076825" y="1932707"/>
            <a:ext cx="509588" cy="468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616264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1403350" y="42863"/>
            <a:ext cx="6481763" cy="649287"/>
          </a:xfrm>
          <a:prstGeom prst="rect">
            <a:avLst/>
          </a:prstGeom>
          <a:solidFill>
            <a:srgbClr val="00B050"/>
          </a:solidFill>
          <a:ln w="9525">
            <a:solidFill>
              <a:schemeClr val="tx1"/>
            </a:solidFill>
            <a:miter lim="800000"/>
            <a:headEnd/>
            <a:tailEnd/>
          </a:ln>
        </p:spPr>
        <p:txBody>
          <a:bodyPr anchor="ctr">
            <a:normAutofit/>
          </a:bodyPr>
          <a:lstStyle/>
          <a:p>
            <a:pPr algn="ctr" fontAlgn="auto">
              <a:spcBef>
                <a:spcPts val="0"/>
              </a:spcBef>
              <a:spcAft>
                <a:spcPts val="0"/>
              </a:spcAft>
              <a:defRPr/>
            </a:pPr>
            <a:r>
              <a:rPr lang="en-GB" sz="2400" dirty="0">
                <a:latin typeface="Tw Cen MT Condensed Extra Bold" panose="020B0803020202020204" pitchFamily="34" charset="0"/>
                <a:ea typeface="+mj-ea"/>
                <a:cs typeface="+mj-cs"/>
              </a:rPr>
              <a:t> Hockey Year 5- Lesson 5  </a:t>
            </a:r>
          </a:p>
        </p:txBody>
      </p:sp>
      <p:pic>
        <p:nvPicPr>
          <p:cNvPr id="5" name="Picture 3"/>
          <p:cNvPicPr>
            <a:picLocks noChangeAspect="1" noChangeArrowheads="1"/>
          </p:cNvPicPr>
          <p:nvPr/>
        </p:nvPicPr>
        <p:blipFill>
          <a:blip r:embed="rId2">
            <a:extLst>
              <a:ext uri="{28A0092B-C50C-407E-A947-70E740481C1C}">
                <a14:useLocalDpi xmlns:a14="http://schemas.microsoft.com/office/drawing/2010/main" val="0"/>
              </a:ext>
            </a:extLst>
          </a:blip>
          <a:srcRect t="18073" b="15977"/>
          <a:stretch>
            <a:fillRect/>
          </a:stretch>
        </p:blipFill>
        <p:spPr bwMode="auto">
          <a:xfrm>
            <a:off x="322263" y="-26988"/>
            <a:ext cx="1081087" cy="712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3"/>
          <p:cNvPicPr>
            <a:picLocks noChangeAspect="1" noChangeArrowheads="1"/>
          </p:cNvPicPr>
          <p:nvPr/>
        </p:nvPicPr>
        <p:blipFill>
          <a:blip r:embed="rId2">
            <a:extLst>
              <a:ext uri="{28A0092B-C50C-407E-A947-70E740481C1C}">
                <a14:useLocalDpi xmlns:a14="http://schemas.microsoft.com/office/drawing/2010/main" val="0"/>
              </a:ext>
            </a:extLst>
          </a:blip>
          <a:srcRect t="18073" b="15977"/>
          <a:stretch>
            <a:fillRect/>
          </a:stretch>
        </p:blipFill>
        <p:spPr bwMode="auto">
          <a:xfrm>
            <a:off x="7812088" y="-26988"/>
            <a:ext cx="1081087" cy="712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AutoShape 6" descr="Image result for field hockey cartoon pn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8" name="Picture 8" descr="Related imag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43625" y="91670"/>
            <a:ext cx="828175" cy="55167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Related imag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16216" y="84556"/>
            <a:ext cx="828175" cy="551671"/>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8"/>
          <p:cNvSpPr txBox="1">
            <a:spLocks noChangeArrowheads="1"/>
          </p:cNvSpPr>
          <p:nvPr/>
        </p:nvSpPr>
        <p:spPr bwMode="auto">
          <a:xfrm>
            <a:off x="179388" y="2348880"/>
            <a:ext cx="4321175" cy="1323439"/>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marL="342900" indent="-342900"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1600" u="sng" dirty="0">
                <a:latin typeface="Tw Cen MT Condensed" panose="020B0606020104020203" pitchFamily="34" charset="0"/>
              </a:rPr>
              <a:t>‘Getting familiar with the stick’</a:t>
            </a:r>
          </a:p>
          <a:p>
            <a:pPr eaLnBrk="1" hangingPunct="1">
              <a:spcBef>
                <a:spcPct val="0"/>
              </a:spcBef>
              <a:buFontTx/>
              <a:buNone/>
            </a:pPr>
            <a:endParaRPr lang="en-GB" altLang="en-US" sz="1600" u="sng" dirty="0">
              <a:latin typeface="Tw Cen MT Condensed" panose="020B0606020104020203" pitchFamily="34" charset="0"/>
            </a:endParaRPr>
          </a:p>
          <a:p>
            <a:pPr eaLnBrk="1" hangingPunct="1">
              <a:spcBef>
                <a:spcPct val="0"/>
              </a:spcBef>
              <a:buFontTx/>
              <a:buNone/>
            </a:pPr>
            <a:endParaRPr lang="en-GB" altLang="en-US" sz="1600" u="sng" dirty="0">
              <a:latin typeface="Tw Cen MT Condensed" panose="020B0606020104020203" pitchFamily="34" charset="0"/>
            </a:endParaRPr>
          </a:p>
          <a:p>
            <a:pPr eaLnBrk="1" hangingPunct="1">
              <a:spcBef>
                <a:spcPct val="0"/>
              </a:spcBef>
              <a:buFontTx/>
              <a:buNone/>
            </a:pPr>
            <a:endParaRPr lang="en-GB" altLang="en-US" sz="1600" u="sng" dirty="0">
              <a:latin typeface="Tw Cen MT Condensed" panose="020B0606020104020203" pitchFamily="34" charset="0"/>
            </a:endParaRPr>
          </a:p>
          <a:p>
            <a:pPr eaLnBrk="1" hangingPunct="1">
              <a:spcBef>
                <a:spcPct val="0"/>
              </a:spcBef>
              <a:buFontTx/>
              <a:buNone/>
            </a:pPr>
            <a:endParaRPr lang="en-GB" altLang="en-US" sz="1600" u="sng" dirty="0">
              <a:latin typeface="Tw Cen MT Condensed" panose="020B0606020104020203" pitchFamily="34" charset="0"/>
            </a:endParaRPr>
          </a:p>
        </p:txBody>
      </p:sp>
      <p:sp>
        <p:nvSpPr>
          <p:cNvPr id="11" name="Frame 10"/>
          <p:cNvSpPr/>
          <p:nvPr/>
        </p:nvSpPr>
        <p:spPr>
          <a:xfrm>
            <a:off x="359445" y="2674640"/>
            <a:ext cx="3996531" cy="936104"/>
          </a:xfrm>
          <a:prstGeom prst="frame">
            <a:avLst>
              <a:gd name="adj1" fmla="val 5386"/>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solidFill>
                <a:schemeClr val="tx1"/>
              </a:solidFill>
              <a:latin typeface="Tw Cen MT Condensed" panose="020B0606020104020203" pitchFamily="34" charset="0"/>
            </a:endParaRPr>
          </a:p>
        </p:txBody>
      </p:sp>
      <p:sp>
        <p:nvSpPr>
          <p:cNvPr id="12" name="Multiply 11"/>
          <p:cNvSpPr/>
          <p:nvPr/>
        </p:nvSpPr>
        <p:spPr>
          <a:xfrm rot="5400000">
            <a:off x="575593" y="2746573"/>
            <a:ext cx="215900" cy="215900"/>
          </a:xfrm>
          <a:prstGeom prst="mathMultiply">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latin typeface="Tw Cen MT Condensed" panose="020B0606020104020203" pitchFamily="34" charset="0"/>
            </a:endParaRPr>
          </a:p>
        </p:txBody>
      </p:sp>
      <p:sp>
        <p:nvSpPr>
          <p:cNvPr id="13" name="Multiply 12"/>
          <p:cNvSpPr/>
          <p:nvPr/>
        </p:nvSpPr>
        <p:spPr>
          <a:xfrm rot="5400000">
            <a:off x="791493" y="3322836"/>
            <a:ext cx="215900" cy="215900"/>
          </a:xfrm>
          <a:prstGeom prst="mathMultiply">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latin typeface="Tw Cen MT Condensed" panose="020B0606020104020203" pitchFamily="34" charset="0"/>
            </a:endParaRPr>
          </a:p>
        </p:txBody>
      </p:sp>
      <p:sp>
        <p:nvSpPr>
          <p:cNvPr id="14" name="Multiply 13"/>
          <p:cNvSpPr/>
          <p:nvPr/>
        </p:nvSpPr>
        <p:spPr>
          <a:xfrm rot="5400000">
            <a:off x="1583656" y="3322836"/>
            <a:ext cx="215900" cy="215900"/>
          </a:xfrm>
          <a:prstGeom prst="mathMultiply">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latin typeface="Tw Cen MT Condensed" panose="020B0606020104020203" pitchFamily="34" charset="0"/>
            </a:endParaRPr>
          </a:p>
        </p:txBody>
      </p:sp>
      <p:sp>
        <p:nvSpPr>
          <p:cNvPr id="15" name="Multiply 14"/>
          <p:cNvSpPr/>
          <p:nvPr/>
        </p:nvSpPr>
        <p:spPr>
          <a:xfrm rot="5400000">
            <a:off x="3887912" y="3250604"/>
            <a:ext cx="215900" cy="217488"/>
          </a:xfrm>
          <a:prstGeom prst="mathMultiply">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latin typeface="Tw Cen MT Condensed" panose="020B0606020104020203" pitchFamily="34" charset="0"/>
            </a:endParaRPr>
          </a:p>
        </p:txBody>
      </p:sp>
      <p:sp>
        <p:nvSpPr>
          <p:cNvPr id="16" name="Multiply 15"/>
          <p:cNvSpPr/>
          <p:nvPr/>
        </p:nvSpPr>
        <p:spPr>
          <a:xfrm rot="5400000">
            <a:off x="3455318" y="2746573"/>
            <a:ext cx="215900" cy="215900"/>
          </a:xfrm>
          <a:prstGeom prst="mathMultiply">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latin typeface="Tw Cen MT Condensed" panose="020B0606020104020203" pitchFamily="34" charset="0"/>
            </a:endParaRPr>
          </a:p>
        </p:txBody>
      </p:sp>
      <p:sp>
        <p:nvSpPr>
          <p:cNvPr id="17" name="Multiply 16"/>
          <p:cNvSpPr/>
          <p:nvPr/>
        </p:nvSpPr>
        <p:spPr>
          <a:xfrm rot="5400000">
            <a:off x="2015456" y="3106936"/>
            <a:ext cx="215900" cy="215900"/>
          </a:xfrm>
          <a:prstGeom prst="mathMultiply">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latin typeface="Tw Cen MT Condensed" panose="020B0606020104020203" pitchFamily="34" charset="0"/>
            </a:endParaRPr>
          </a:p>
        </p:txBody>
      </p:sp>
      <p:sp>
        <p:nvSpPr>
          <p:cNvPr id="18" name="Multiply 17"/>
          <p:cNvSpPr/>
          <p:nvPr/>
        </p:nvSpPr>
        <p:spPr>
          <a:xfrm rot="5400000">
            <a:off x="2879850" y="3034704"/>
            <a:ext cx="215900" cy="217487"/>
          </a:xfrm>
          <a:prstGeom prst="mathMultiply">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latin typeface="Tw Cen MT Condensed" panose="020B0606020104020203" pitchFamily="34" charset="0"/>
            </a:endParaRPr>
          </a:p>
        </p:txBody>
      </p:sp>
      <p:sp>
        <p:nvSpPr>
          <p:cNvPr id="19" name="Multiply 18"/>
          <p:cNvSpPr/>
          <p:nvPr/>
        </p:nvSpPr>
        <p:spPr>
          <a:xfrm rot="5400000">
            <a:off x="1642393" y="2746573"/>
            <a:ext cx="215900" cy="215900"/>
          </a:xfrm>
          <a:prstGeom prst="mathMultiply">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latin typeface="Tw Cen MT Condensed" panose="020B0606020104020203" pitchFamily="34" charset="0"/>
            </a:endParaRPr>
          </a:p>
        </p:txBody>
      </p:sp>
      <p:sp>
        <p:nvSpPr>
          <p:cNvPr id="20" name="Multiply 19"/>
          <p:cNvSpPr/>
          <p:nvPr/>
        </p:nvSpPr>
        <p:spPr>
          <a:xfrm rot="5400000">
            <a:off x="1079625" y="2890242"/>
            <a:ext cx="215900" cy="217487"/>
          </a:xfrm>
          <a:prstGeom prst="mathMultiply">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latin typeface="Tw Cen MT Condensed" panose="020B0606020104020203" pitchFamily="34" charset="0"/>
            </a:endParaRPr>
          </a:p>
        </p:txBody>
      </p:sp>
      <p:sp>
        <p:nvSpPr>
          <p:cNvPr id="21" name="Multiply 20"/>
          <p:cNvSpPr/>
          <p:nvPr/>
        </p:nvSpPr>
        <p:spPr>
          <a:xfrm rot="5400000">
            <a:off x="2736181" y="3322836"/>
            <a:ext cx="215900" cy="215900"/>
          </a:xfrm>
          <a:prstGeom prst="mathMultiply">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latin typeface="Tw Cen MT Condensed" panose="020B0606020104020203" pitchFamily="34" charset="0"/>
            </a:endParaRPr>
          </a:p>
        </p:txBody>
      </p:sp>
      <p:sp>
        <p:nvSpPr>
          <p:cNvPr id="22" name="Multiply 21"/>
          <p:cNvSpPr/>
          <p:nvPr/>
        </p:nvSpPr>
        <p:spPr>
          <a:xfrm rot="5400000">
            <a:off x="2304381" y="2746573"/>
            <a:ext cx="215900" cy="215900"/>
          </a:xfrm>
          <a:prstGeom prst="mathMultiply">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latin typeface="Tw Cen MT Condensed" panose="020B0606020104020203" pitchFamily="34" charset="0"/>
            </a:endParaRPr>
          </a:p>
        </p:txBody>
      </p:sp>
      <p:sp>
        <p:nvSpPr>
          <p:cNvPr id="23" name="TextBox 8"/>
          <p:cNvSpPr txBox="1">
            <a:spLocks noChangeArrowheads="1"/>
          </p:cNvSpPr>
          <p:nvPr/>
        </p:nvSpPr>
        <p:spPr bwMode="auto">
          <a:xfrm>
            <a:off x="179388" y="765175"/>
            <a:ext cx="4321175" cy="156966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1600" u="sng">
                <a:latin typeface="Tw Cen MT Condensed" panose="020B0606020104020203" pitchFamily="34" charset="0"/>
              </a:rPr>
              <a:t>Teaching Points – Stopping the ball:</a:t>
            </a:r>
          </a:p>
          <a:p>
            <a:pPr eaLnBrk="1" hangingPunct="1">
              <a:spcBef>
                <a:spcPct val="0"/>
              </a:spcBef>
            </a:pPr>
            <a:r>
              <a:rPr lang="en-GB" altLang="en-US" sz="1600">
                <a:latin typeface="Tw Cen MT Condensed" panose="020B0606020104020203" pitchFamily="34" charset="0"/>
              </a:rPr>
              <a:t>Bend knees to get close</a:t>
            </a:r>
          </a:p>
          <a:p>
            <a:pPr eaLnBrk="1" hangingPunct="1">
              <a:spcBef>
                <a:spcPct val="0"/>
              </a:spcBef>
            </a:pPr>
            <a:r>
              <a:rPr lang="en-GB" altLang="en-US" sz="1600">
                <a:latin typeface="Tw Cen MT Condensed" panose="020B0606020104020203" pitchFamily="34" charset="0"/>
              </a:rPr>
              <a:t> to the floor</a:t>
            </a:r>
          </a:p>
          <a:p>
            <a:pPr eaLnBrk="1" hangingPunct="1">
              <a:spcBef>
                <a:spcPct val="0"/>
              </a:spcBef>
            </a:pPr>
            <a:r>
              <a:rPr lang="en-GB" altLang="en-US" sz="1600">
                <a:latin typeface="Tw Cen MT Condensed" panose="020B0606020104020203" pitchFamily="34" charset="0"/>
              </a:rPr>
              <a:t>Place stick parallel to floor</a:t>
            </a:r>
          </a:p>
          <a:p>
            <a:pPr eaLnBrk="1" hangingPunct="1">
              <a:spcBef>
                <a:spcPct val="0"/>
              </a:spcBef>
            </a:pPr>
            <a:r>
              <a:rPr lang="en-GB" altLang="en-US" sz="1600">
                <a:latin typeface="Tw Cen MT Condensed" panose="020B0606020104020203" pitchFamily="34" charset="0"/>
              </a:rPr>
              <a:t>Use largest part of the stick</a:t>
            </a:r>
          </a:p>
          <a:p>
            <a:pPr eaLnBrk="1" hangingPunct="1">
              <a:spcBef>
                <a:spcPct val="0"/>
              </a:spcBef>
            </a:pPr>
            <a:r>
              <a:rPr lang="en-GB" altLang="en-US" sz="1600">
                <a:latin typeface="Tw Cen MT Condensed" panose="020B0606020104020203" pitchFamily="34" charset="0"/>
              </a:rPr>
              <a:t>Allow the ball to hit the stick, soft grip</a:t>
            </a:r>
          </a:p>
        </p:txBody>
      </p:sp>
      <p:pic>
        <p:nvPicPr>
          <p:cNvPr id="24" name="Picture 66"/>
          <p:cNvPicPr>
            <a:picLocks noChangeAspect="1" noChangeArrowheads="1"/>
          </p:cNvPicPr>
          <p:nvPr/>
        </p:nvPicPr>
        <p:blipFill>
          <a:blip r:embed="rId4" cstate="print">
            <a:extLst>
              <a:ext uri="{28A0092B-C50C-407E-A947-70E740481C1C}">
                <a14:useLocalDpi xmlns:a14="http://schemas.microsoft.com/office/drawing/2010/main" val="0"/>
              </a:ext>
            </a:extLst>
          </a:blip>
          <a:srcRect l="4596" t="50000" r="41608" b="19717"/>
          <a:stretch>
            <a:fillRect/>
          </a:stretch>
        </p:blipFill>
        <p:spPr bwMode="auto">
          <a:xfrm>
            <a:off x="2267744" y="1124670"/>
            <a:ext cx="2151063" cy="79216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25" name="TextBox 63"/>
          <p:cNvSpPr txBox="1">
            <a:spLocks noChangeArrowheads="1"/>
          </p:cNvSpPr>
          <p:nvPr/>
        </p:nvSpPr>
        <p:spPr bwMode="auto">
          <a:xfrm>
            <a:off x="4572000" y="765175"/>
            <a:ext cx="4392737" cy="156966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1600" u="sng" dirty="0">
                <a:latin typeface="Tw Cen MT Condensed" panose="020B0606020104020203" pitchFamily="34" charset="0"/>
              </a:rPr>
              <a:t>Teaching Points – Push Passing:</a:t>
            </a:r>
            <a:endParaRPr lang="en-GB" altLang="en-US" sz="1600" dirty="0">
              <a:latin typeface="Tw Cen MT Condensed" panose="020B0606020104020203" pitchFamily="34" charset="0"/>
            </a:endParaRPr>
          </a:p>
          <a:p>
            <a:pPr eaLnBrk="1" hangingPunct="1">
              <a:spcBef>
                <a:spcPct val="0"/>
              </a:spcBef>
            </a:pPr>
            <a:r>
              <a:rPr lang="en-GB" altLang="en-US" sz="1600" dirty="0">
                <a:latin typeface="Tw Cen MT Condensed" panose="020B0606020104020203" pitchFamily="34" charset="0"/>
              </a:rPr>
              <a:t>Keep flat side of stick in contact</a:t>
            </a:r>
          </a:p>
          <a:p>
            <a:pPr eaLnBrk="1" hangingPunct="1">
              <a:spcBef>
                <a:spcPct val="0"/>
              </a:spcBef>
              <a:buFontTx/>
              <a:buNone/>
            </a:pPr>
            <a:r>
              <a:rPr lang="en-GB" altLang="en-US" sz="1600" dirty="0">
                <a:latin typeface="Tw Cen MT Condensed" panose="020B0606020104020203" pitchFamily="34" charset="0"/>
              </a:rPr>
              <a:t>with the ball</a:t>
            </a:r>
          </a:p>
          <a:p>
            <a:pPr eaLnBrk="1" hangingPunct="1">
              <a:spcBef>
                <a:spcPct val="0"/>
              </a:spcBef>
            </a:pPr>
            <a:r>
              <a:rPr lang="en-GB" altLang="en-US" sz="1600" dirty="0">
                <a:latin typeface="Tw Cen MT Condensed" panose="020B0606020104020203" pitchFamily="34" charset="0"/>
              </a:rPr>
              <a:t>Drag ball from outside of right</a:t>
            </a:r>
          </a:p>
          <a:p>
            <a:pPr eaLnBrk="1" hangingPunct="1">
              <a:spcBef>
                <a:spcPct val="0"/>
              </a:spcBef>
              <a:buFontTx/>
              <a:buNone/>
            </a:pPr>
            <a:r>
              <a:rPr lang="en-GB" altLang="en-US" sz="1600" dirty="0">
                <a:latin typeface="Tw Cen MT Condensed" panose="020B0606020104020203" pitchFamily="34" charset="0"/>
              </a:rPr>
              <a:t>foot until level with left foot</a:t>
            </a:r>
          </a:p>
          <a:p>
            <a:pPr eaLnBrk="1" hangingPunct="1">
              <a:spcBef>
                <a:spcPct val="0"/>
              </a:spcBef>
            </a:pPr>
            <a:r>
              <a:rPr lang="en-GB" altLang="en-US" sz="1600" dirty="0">
                <a:latin typeface="Tw Cen MT Condensed" panose="020B0606020104020203" pitchFamily="34" charset="0"/>
              </a:rPr>
              <a:t>Push ball softly to target</a:t>
            </a:r>
          </a:p>
        </p:txBody>
      </p:sp>
      <p:pic>
        <p:nvPicPr>
          <p:cNvPr id="26" name="Picture 61"/>
          <p:cNvPicPr>
            <a:picLocks noChangeAspect="1" noChangeArrowheads="1"/>
          </p:cNvPicPr>
          <p:nvPr/>
        </p:nvPicPr>
        <p:blipFill>
          <a:blip r:embed="rId5">
            <a:extLst>
              <a:ext uri="{28A0092B-C50C-407E-A947-70E740481C1C}">
                <a14:useLocalDpi xmlns:a14="http://schemas.microsoft.com/office/drawing/2010/main" val="0"/>
              </a:ext>
            </a:extLst>
          </a:blip>
          <a:srcRect l="5057" t="33777" r="45045" b="32697"/>
          <a:stretch>
            <a:fillRect/>
          </a:stretch>
        </p:blipFill>
        <p:spPr bwMode="auto">
          <a:xfrm>
            <a:off x="6948264" y="800819"/>
            <a:ext cx="1512168" cy="66411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27" name="Picture 62"/>
          <p:cNvPicPr>
            <a:picLocks noChangeAspect="1" noChangeArrowheads="1"/>
          </p:cNvPicPr>
          <p:nvPr/>
        </p:nvPicPr>
        <p:blipFill>
          <a:blip r:embed="rId6">
            <a:extLst>
              <a:ext uri="{28A0092B-C50C-407E-A947-70E740481C1C}">
                <a14:useLocalDpi xmlns:a14="http://schemas.microsoft.com/office/drawing/2010/main" val="0"/>
              </a:ext>
            </a:extLst>
          </a:blip>
          <a:srcRect l="1866" t="32697" r="42213" b="22961"/>
          <a:stretch>
            <a:fillRect/>
          </a:stretch>
        </p:blipFill>
        <p:spPr bwMode="auto">
          <a:xfrm>
            <a:off x="7020272" y="1540177"/>
            <a:ext cx="1417464" cy="73669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28" name="TextBox 8"/>
          <p:cNvSpPr txBox="1">
            <a:spLocks noChangeArrowheads="1"/>
          </p:cNvSpPr>
          <p:nvPr/>
        </p:nvSpPr>
        <p:spPr bwMode="auto">
          <a:xfrm>
            <a:off x="4572124" y="2348880"/>
            <a:ext cx="4393059" cy="1323439"/>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marL="342900" indent="-342900"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1600" u="sng" dirty="0" err="1">
                <a:latin typeface="Tw Cen MT Condensed" panose="020B0606020104020203" pitchFamily="34" charset="0"/>
              </a:rPr>
              <a:t>Keepball</a:t>
            </a:r>
            <a:endParaRPr lang="en-GB" altLang="en-US" sz="1600" u="sng" dirty="0">
              <a:latin typeface="Tw Cen MT Condensed" panose="020B0606020104020203" pitchFamily="34" charset="0"/>
            </a:endParaRPr>
          </a:p>
          <a:p>
            <a:pPr eaLnBrk="1" hangingPunct="1">
              <a:spcBef>
                <a:spcPct val="0"/>
              </a:spcBef>
              <a:buFontTx/>
              <a:buNone/>
            </a:pPr>
            <a:endParaRPr lang="en-GB" altLang="en-US" sz="1600" u="sng" dirty="0">
              <a:latin typeface="Tw Cen MT Condensed" panose="020B0606020104020203" pitchFamily="34" charset="0"/>
            </a:endParaRPr>
          </a:p>
          <a:p>
            <a:pPr eaLnBrk="1" hangingPunct="1">
              <a:spcBef>
                <a:spcPct val="0"/>
              </a:spcBef>
              <a:buFontTx/>
              <a:buNone/>
            </a:pPr>
            <a:endParaRPr lang="en-GB" altLang="en-US" sz="1600" u="sng" dirty="0">
              <a:latin typeface="Tw Cen MT Condensed" panose="020B0606020104020203" pitchFamily="34" charset="0"/>
            </a:endParaRPr>
          </a:p>
          <a:p>
            <a:pPr eaLnBrk="1" hangingPunct="1">
              <a:spcBef>
                <a:spcPct val="0"/>
              </a:spcBef>
              <a:buFontTx/>
              <a:buNone/>
            </a:pPr>
            <a:endParaRPr lang="en-GB" altLang="en-US" sz="1600" u="sng" dirty="0">
              <a:latin typeface="Tw Cen MT Condensed" panose="020B0606020104020203" pitchFamily="34" charset="0"/>
            </a:endParaRPr>
          </a:p>
          <a:p>
            <a:pPr eaLnBrk="1" hangingPunct="1">
              <a:spcBef>
                <a:spcPct val="0"/>
              </a:spcBef>
              <a:buFontTx/>
              <a:buNone/>
            </a:pPr>
            <a:endParaRPr lang="en-GB" altLang="en-US" sz="1600" u="sng" dirty="0">
              <a:latin typeface="Tw Cen MT Condensed" panose="020B0606020104020203" pitchFamily="34" charset="0"/>
            </a:endParaRPr>
          </a:p>
        </p:txBody>
      </p:sp>
      <p:sp>
        <p:nvSpPr>
          <p:cNvPr id="52" name="TextBox 8"/>
          <p:cNvSpPr txBox="1">
            <a:spLocks noChangeArrowheads="1"/>
          </p:cNvSpPr>
          <p:nvPr/>
        </p:nvSpPr>
        <p:spPr bwMode="auto">
          <a:xfrm>
            <a:off x="179387" y="3694150"/>
            <a:ext cx="8785225" cy="156966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marL="342900" indent="-342900"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1600" u="sng" dirty="0">
                <a:latin typeface="Tw Cen MT Condensed" panose="020B0606020104020203" pitchFamily="34" charset="0"/>
              </a:rPr>
              <a:t>‘4 Square’</a:t>
            </a:r>
          </a:p>
          <a:p>
            <a:pPr marL="0" indent="0" eaLnBrk="1" hangingPunct="1">
              <a:spcBef>
                <a:spcPct val="0"/>
              </a:spcBef>
              <a:buNone/>
            </a:pPr>
            <a:r>
              <a:rPr lang="en-GB" altLang="en-US" sz="1600" dirty="0">
                <a:latin typeface="Tw Cen MT Condensed" panose="020B0606020104020203" pitchFamily="34" charset="0"/>
              </a:rPr>
              <a:t>The team with the ball has to attempt to pass the ball into every quarter in order they</a:t>
            </a:r>
          </a:p>
          <a:p>
            <a:pPr marL="0" indent="0" eaLnBrk="1" hangingPunct="1">
              <a:spcBef>
                <a:spcPct val="0"/>
              </a:spcBef>
              <a:buNone/>
            </a:pPr>
            <a:r>
              <a:rPr lang="en-GB" altLang="en-US" sz="1600" dirty="0">
                <a:latin typeface="Tw Cen MT Condensed" panose="020B0606020104020203" pitchFamily="34" charset="0"/>
              </a:rPr>
              <a:t>wish. When one player receives a pass, the opposition player in that quarter </a:t>
            </a:r>
            <a:r>
              <a:rPr lang="en-GB" altLang="en-US" sz="1600" u="sng" dirty="0">
                <a:latin typeface="Tw Cen MT Condensed" panose="020B0606020104020203" pitchFamily="34" charset="0"/>
              </a:rPr>
              <a:t>must</a:t>
            </a:r>
            <a:r>
              <a:rPr lang="en-GB" altLang="en-US" sz="1600" dirty="0">
                <a:latin typeface="Tw Cen MT Condensed" panose="020B0606020104020203" pitchFamily="34" charset="0"/>
              </a:rPr>
              <a:t> step</a:t>
            </a:r>
          </a:p>
          <a:p>
            <a:pPr marL="0" indent="0" eaLnBrk="1" hangingPunct="1">
              <a:spcBef>
                <a:spcPct val="0"/>
              </a:spcBef>
              <a:buNone/>
            </a:pPr>
            <a:r>
              <a:rPr lang="en-GB" altLang="en-US" sz="1600" dirty="0">
                <a:latin typeface="Tw Cen MT Condensed" panose="020B0606020104020203" pitchFamily="34" charset="0"/>
              </a:rPr>
              <a:t>out to allow him to attempt to make a pass to a team mate. The opposition stay in the</a:t>
            </a:r>
          </a:p>
          <a:p>
            <a:pPr marL="0" indent="0" eaLnBrk="1" hangingPunct="1">
              <a:spcBef>
                <a:spcPct val="0"/>
              </a:spcBef>
              <a:buNone/>
            </a:pPr>
            <a:r>
              <a:rPr lang="en-GB" altLang="en-US" sz="1600" dirty="0">
                <a:latin typeface="Tw Cen MT Condensed" panose="020B0606020104020203" pitchFamily="34" charset="0"/>
              </a:rPr>
              <a:t>remaining quarters and attempt to intercept the pass. </a:t>
            </a:r>
            <a:r>
              <a:rPr lang="en-GB" altLang="en-US" sz="1600" b="1" i="1" u="sng" dirty="0">
                <a:latin typeface="Tw Cen MT Condensed" panose="020B0606020104020203" pitchFamily="34" charset="0"/>
              </a:rPr>
              <a:t>L/A players will play in bigger </a:t>
            </a:r>
          </a:p>
          <a:p>
            <a:pPr marL="0" indent="0" eaLnBrk="1" hangingPunct="1">
              <a:spcBef>
                <a:spcPct val="0"/>
              </a:spcBef>
              <a:buNone/>
            </a:pPr>
            <a:r>
              <a:rPr lang="en-GB" altLang="en-US" sz="1600" b="1" i="1" u="sng" dirty="0">
                <a:latin typeface="Tw Cen MT Condensed" panose="020B0606020104020203" pitchFamily="34" charset="0"/>
              </a:rPr>
              <a:t>area’s, M/A players play the game in smaller areas</a:t>
            </a:r>
            <a:endParaRPr lang="en-GB" altLang="en-US" sz="1600" u="sng" dirty="0">
              <a:latin typeface="Tw Cen MT Condensed" panose="020B0606020104020203" pitchFamily="34" charset="0"/>
            </a:endParaRPr>
          </a:p>
        </p:txBody>
      </p:sp>
      <p:sp>
        <p:nvSpPr>
          <p:cNvPr id="53" name="Rectangle 52"/>
          <p:cNvSpPr/>
          <p:nvPr/>
        </p:nvSpPr>
        <p:spPr>
          <a:xfrm>
            <a:off x="6012160" y="3785144"/>
            <a:ext cx="719349" cy="67095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 name="Rectangle 53"/>
          <p:cNvSpPr/>
          <p:nvPr/>
        </p:nvSpPr>
        <p:spPr>
          <a:xfrm>
            <a:off x="6012160" y="4456098"/>
            <a:ext cx="719349" cy="67095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 name="Rectangle 54"/>
          <p:cNvSpPr/>
          <p:nvPr/>
        </p:nvSpPr>
        <p:spPr>
          <a:xfrm>
            <a:off x="6732240" y="3785144"/>
            <a:ext cx="719349" cy="67095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 name="Rectangle 55"/>
          <p:cNvSpPr/>
          <p:nvPr/>
        </p:nvSpPr>
        <p:spPr>
          <a:xfrm>
            <a:off x="6732240" y="4456098"/>
            <a:ext cx="719349" cy="67095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 name="Multiply 56"/>
          <p:cNvSpPr/>
          <p:nvPr/>
        </p:nvSpPr>
        <p:spPr>
          <a:xfrm rot="5400000">
            <a:off x="7452382" y="3897386"/>
            <a:ext cx="215900" cy="217487"/>
          </a:xfrm>
          <a:prstGeom prst="mathMultiply">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latin typeface="Tw Cen MT Condensed" panose="020B0606020104020203" pitchFamily="34" charset="0"/>
            </a:endParaRPr>
          </a:p>
        </p:txBody>
      </p:sp>
      <p:sp>
        <p:nvSpPr>
          <p:cNvPr id="58" name="Multiply 57"/>
          <p:cNvSpPr/>
          <p:nvPr/>
        </p:nvSpPr>
        <p:spPr>
          <a:xfrm rot="5400000">
            <a:off x="6048225" y="4561828"/>
            <a:ext cx="215900" cy="217487"/>
          </a:xfrm>
          <a:prstGeom prst="mathMultiply">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latin typeface="Tw Cen MT Condensed" panose="020B0606020104020203" pitchFamily="34" charset="0"/>
            </a:endParaRPr>
          </a:p>
        </p:txBody>
      </p:sp>
      <p:sp>
        <p:nvSpPr>
          <p:cNvPr id="59" name="Multiply 58"/>
          <p:cNvSpPr/>
          <p:nvPr/>
        </p:nvSpPr>
        <p:spPr>
          <a:xfrm rot="5400000">
            <a:off x="6309368" y="3884748"/>
            <a:ext cx="215900" cy="217487"/>
          </a:xfrm>
          <a:prstGeom prst="mathMultiply">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latin typeface="Tw Cen MT Condensed" panose="020B0606020104020203" pitchFamily="34" charset="0"/>
            </a:endParaRPr>
          </a:p>
        </p:txBody>
      </p:sp>
      <p:sp>
        <p:nvSpPr>
          <p:cNvPr id="60" name="Multiply 59"/>
          <p:cNvSpPr/>
          <p:nvPr/>
        </p:nvSpPr>
        <p:spPr>
          <a:xfrm rot="5400000">
            <a:off x="7056348" y="4752039"/>
            <a:ext cx="215900" cy="217487"/>
          </a:xfrm>
          <a:prstGeom prst="mathMultiply">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latin typeface="Tw Cen MT Condensed" panose="020B0606020104020203" pitchFamily="34" charset="0"/>
            </a:endParaRPr>
          </a:p>
        </p:txBody>
      </p:sp>
      <p:sp>
        <p:nvSpPr>
          <p:cNvPr id="61" name="Multiply 60"/>
          <p:cNvSpPr/>
          <p:nvPr/>
        </p:nvSpPr>
        <p:spPr>
          <a:xfrm rot="5400000">
            <a:off x="6887604" y="4095388"/>
            <a:ext cx="215900" cy="217487"/>
          </a:xfrm>
          <a:prstGeom prst="mathMultiply">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latin typeface="Tw Cen MT Condensed" panose="020B0606020104020203" pitchFamily="34" charset="0"/>
            </a:endParaRPr>
          </a:p>
        </p:txBody>
      </p:sp>
      <p:sp>
        <p:nvSpPr>
          <p:cNvPr id="62" name="Multiply 61"/>
          <p:cNvSpPr/>
          <p:nvPr/>
        </p:nvSpPr>
        <p:spPr>
          <a:xfrm rot="5400000">
            <a:off x="6822352" y="4759852"/>
            <a:ext cx="215900" cy="217487"/>
          </a:xfrm>
          <a:prstGeom prst="mathMultiply">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latin typeface="Tw Cen MT Condensed" panose="020B0606020104020203" pitchFamily="34" charset="0"/>
            </a:endParaRPr>
          </a:p>
        </p:txBody>
      </p:sp>
      <p:sp>
        <p:nvSpPr>
          <p:cNvPr id="63" name="Multiply 62"/>
          <p:cNvSpPr/>
          <p:nvPr/>
        </p:nvSpPr>
        <p:spPr>
          <a:xfrm rot="5400000">
            <a:off x="6309368" y="4553438"/>
            <a:ext cx="215900" cy="217487"/>
          </a:xfrm>
          <a:prstGeom prst="mathMultiply">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latin typeface="Tw Cen MT Condensed" panose="020B0606020104020203" pitchFamily="34" charset="0"/>
            </a:endParaRPr>
          </a:p>
        </p:txBody>
      </p:sp>
      <p:sp>
        <p:nvSpPr>
          <p:cNvPr id="64" name="Multiply 63"/>
          <p:cNvSpPr/>
          <p:nvPr/>
        </p:nvSpPr>
        <p:spPr>
          <a:xfrm rot="5400000">
            <a:off x="6151242" y="4119828"/>
            <a:ext cx="215900" cy="217487"/>
          </a:xfrm>
          <a:prstGeom prst="mathMultiply">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latin typeface="Tw Cen MT Condensed" panose="020B0606020104020203" pitchFamily="34" charset="0"/>
            </a:endParaRPr>
          </a:p>
        </p:txBody>
      </p:sp>
      <p:sp>
        <p:nvSpPr>
          <p:cNvPr id="65" name="TextBox 64"/>
          <p:cNvSpPr txBox="1"/>
          <p:nvPr/>
        </p:nvSpPr>
        <p:spPr>
          <a:xfrm>
            <a:off x="7560332" y="4868401"/>
            <a:ext cx="1332843" cy="307777"/>
          </a:xfrm>
          <a:prstGeom prst="rect">
            <a:avLst/>
          </a:prstGeom>
          <a:noFill/>
        </p:spPr>
        <p:txBody>
          <a:bodyPr wrap="square" rtlCol="0">
            <a:spAutoFit/>
          </a:bodyPr>
          <a:lstStyle/>
          <a:p>
            <a:r>
              <a:rPr lang="en-GB" sz="1400" dirty="0">
                <a:latin typeface="Tw Cen MT Condensed" panose="020B0606020104020203" pitchFamily="34" charset="0"/>
              </a:rPr>
              <a:t>Player with the ball</a:t>
            </a:r>
          </a:p>
        </p:txBody>
      </p:sp>
      <p:cxnSp>
        <p:nvCxnSpPr>
          <p:cNvPr id="66" name="Straight Arrow Connector 65"/>
          <p:cNvCxnSpPr/>
          <p:nvPr/>
        </p:nvCxnSpPr>
        <p:spPr>
          <a:xfrm flipH="1" flipV="1">
            <a:off x="7126619" y="4312083"/>
            <a:ext cx="758494" cy="55651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7" name="TextBox 66"/>
          <p:cNvSpPr txBox="1"/>
          <p:nvPr/>
        </p:nvSpPr>
        <p:spPr>
          <a:xfrm>
            <a:off x="8028384" y="3717434"/>
            <a:ext cx="1189522" cy="738664"/>
          </a:xfrm>
          <a:prstGeom prst="rect">
            <a:avLst/>
          </a:prstGeom>
          <a:noFill/>
        </p:spPr>
        <p:txBody>
          <a:bodyPr wrap="square" rtlCol="0">
            <a:spAutoFit/>
          </a:bodyPr>
          <a:lstStyle/>
          <a:p>
            <a:r>
              <a:rPr lang="en-GB" sz="1400" dirty="0">
                <a:latin typeface="Tw Cen MT Condensed" panose="020B0606020104020203" pitchFamily="34" charset="0"/>
              </a:rPr>
              <a:t>Stepped out to allow player to attempt pass</a:t>
            </a:r>
          </a:p>
        </p:txBody>
      </p:sp>
      <p:cxnSp>
        <p:nvCxnSpPr>
          <p:cNvPr id="68" name="Straight Arrow Connector 67"/>
          <p:cNvCxnSpPr>
            <a:stCxn id="67" idx="1"/>
          </p:cNvCxnSpPr>
          <p:nvPr/>
        </p:nvCxnSpPr>
        <p:spPr>
          <a:xfrm flipH="1" flipV="1">
            <a:off x="7704348" y="3993491"/>
            <a:ext cx="324036" cy="9327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4098"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724128" y="2420888"/>
            <a:ext cx="2772309" cy="11501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0" name="TextBox 69"/>
          <p:cNvSpPr txBox="1">
            <a:spLocks noChangeArrowheads="1"/>
          </p:cNvSpPr>
          <p:nvPr/>
        </p:nvSpPr>
        <p:spPr bwMode="auto">
          <a:xfrm>
            <a:off x="179512" y="5301208"/>
            <a:ext cx="8785101" cy="1323439"/>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marL="342900" indent="-342900"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1600" u="sng" dirty="0">
                <a:latin typeface="Tw Cen MT Condensed" pitchFamily="34" charset="0"/>
              </a:rPr>
              <a:t>4. Battleships!</a:t>
            </a:r>
          </a:p>
          <a:p>
            <a:pPr eaLnBrk="1" hangingPunct="1">
              <a:spcBef>
                <a:spcPct val="0"/>
              </a:spcBef>
              <a:buFontTx/>
              <a:buNone/>
            </a:pPr>
            <a:r>
              <a:rPr lang="en-GB" altLang="en-US" sz="1600" dirty="0">
                <a:latin typeface="Tw Cen MT Condensed" pitchFamily="34" charset="0"/>
              </a:rPr>
              <a:t>The first child to sink all</a:t>
            </a:r>
          </a:p>
          <a:p>
            <a:pPr eaLnBrk="1" hangingPunct="1">
              <a:spcBef>
                <a:spcPct val="0"/>
              </a:spcBef>
              <a:buFontTx/>
              <a:buNone/>
            </a:pPr>
            <a:r>
              <a:rPr lang="en-GB" altLang="en-US" sz="1600" dirty="0">
                <a:latin typeface="Tw Cen MT Condensed" pitchFamily="34" charset="0"/>
              </a:rPr>
              <a:t>4 ships wins!</a:t>
            </a:r>
          </a:p>
          <a:p>
            <a:pPr eaLnBrk="1" hangingPunct="1">
              <a:spcBef>
                <a:spcPct val="0"/>
              </a:spcBef>
              <a:buFontTx/>
              <a:buNone/>
            </a:pPr>
            <a:r>
              <a:rPr lang="en-GB" altLang="en-US" sz="1600" dirty="0">
                <a:latin typeface="Tw Cen MT Condensed" pitchFamily="34" charset="0"/>
              </a:rPr>
              <a:t>To sink a ship a child needs to pass a ball at a cone successfully.</a:t>
            </a:r>
            <a:endParaRPr lang="en-GB" altLang="en-US" sz="1600" b="1" i="1" u="sng" dirty="0">
              <a:latin typeface="Tw Cen MT Condensed" pitchFamily="34" charset="0"/>
            </a:endParaRPr>
          </a:p>
          <a:p>
            <a:pPr eaLnBrk="1" hangingPunct="1">
              <a:spcBef>
                <a:spcPct val="0"/>
              </a:spcBef>
              <a:buFontTx/>
              <a:buNone/>
            </a:pPr>
            <a:r>
              <a:rPr lang="en-GB" altLang="en-US" sz="1600" b="1" i="1" u="sng" dirty="0">
                <a:latin typeface="Tw Cen MT Condensed" pitchFamily="34" charset="0"/>
              </a:rPr>
              <a:t>M/A to take aim from further away, L/A to move closer</a:t>
            </a:r>
          </a:p>
        </p:txBody>
      </p:sp>
      <p:sp>
        <p:nvSpPr>
          <p:cNvPr id="71" name="Oval 70"/>
          <p:cNvSpPr/>
          <p:nvPr/>
        </p:nvSpPr>
        <p:spPr>
          <a:xfrm>
            <a:off x="7127190" y="6368097"/>
            <a:ext cx="216024" cy="144016"/>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3" name="Isosceles Triangle 72"/>
          <p:cNvSpPr/>
          <p:nvPr/>
        </p:nvSpPr>
        <p:spPr>
          <a:xfrm>
            <a:off x="6228184" y="5517232"/>
            <a:ext cx="250934" cy="288032"/>
          </a:xfrm>
          <a:prstGeom prst="triangl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4" name="Isosceles Triangle 73"/>
          <p:cNvSpPr/>
          <p:nvPr/>
        </p:nvSpPr>
        <p:spPr>
          <a:xfrm>
            <a:off x="6839158" y="5517232"/>
            <a:ext cx="250934" cy="288032"/>
          </a:xfrm>
          <a:prstGeom prst="triangl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5" name="Isosceles Triangle 74"/>
          <p:cNvSpPr/>
          <p:nvPr/>
        </p:nvSpPr>
        <p:spPr>
          <a:xfrm>
            <a:off x="7487230" y="5517232"/>
            <a:ext cx="250934" cy="288032"/>
          </a:xfrm>
          <a:prstGeom prst="triangl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6" name="Isosceles Triangle 75"/>
          <p:cNvSpPr/>
          <p:nvPr/>
        </p:nvSpPr>
        <p:spPr>
          <a:xfrm>
            <a:off x="8100392" y="5517232"/>
            <a:ext cx="250934" cy="288032"/>
          </a:xfrm>
          <a:prstGeom prst="triangl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7" name="Picture 3"/>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26097" t="46393" r="59247" b="29620"/>
          <a:stretch/>
        </p:blipFill>
        <p:spPr bwMode="auto">
          <a:xfrm>
            <a:off x="8023955" y="6093296"/>
            <a:ext cx="471134" cy="433723"/>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78" name="Multiply 77"/>
          <p:cNvSpPr/>
          <p:nvPr/>
        </p:nvSpPr>
        <p:spPr>
          <a:xfrm>
            <a:off x="6964625" y="6381328"/>
            <a:ext cx="217487" cy="233933"/>
          </a:xfrm>
          <a:prstGeom prst="mathMultiply">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79" name="Multiply 78"/>
          <p:cNvSpPr/>
          <p:nvPr/>
        </p:nvSpPr>
        <p:spPr>
          <a:xfrm>
            <a:off x="5580112" y="6381328"/>
            <a:ext cx="217487" cy="233933"/>
          </a:xfrm>
          <a:prstGeom prst="mathMultiply">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pic>
        <p:nvPicPr>
          <p:cNvPr id="4100" name="Picture 4" descr="Image result for hockey ball 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092280" y="6195286"/>
            <a:ext cx="244819" cy="2448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30508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1403350" y="42863"/>
            <a:ext cx="6481763" cy="649287"/>
          </a:xfrm>
          <a:prstGeom prst="rect">
            <a:avLst/>
          </a:prstGeom>
          <a:solidFill>
            <a:srgbClr val="00B050"/>
          </a:solidFill>
          <a:ln w="9525">
            <a:solidFill>
              <a:schemeClr val="tx1"/>
            </a:solidFill>
            <a:miter lim="800000"/>
            <a:headEnd/>
            <a:tailEnd/>
          </a:ln>
        </p:spPr>
        <p:txBody>
          <a:bodyPr anchor="ctr">
            <a:normAutofit/>
          </a:bodyPr>
          <a:lstStyle/>
          <a:p>
            <a:pPr algn="ctr" fontAlgn="auto">
              <a:spcBef>
                <a:spcPts val="0"/>
              </a:spcBef>
              <a:spcAft>
                <a:spcPts val="0"/>
              </a:spcAft>
              <a:defRPr/>
            </a:pPr>
            <a:r>
              <a:rPr lang="en-GB" sz="2400" dirty="0">
                <a:latin typeface="Tw Cen MT Condensed Extra Bold" panose="020B0803020202020204" pitchFamily="34" charset="0"/>
                <a:ea typeface="+mj-ea"/>
                <a:cs typeface="+mj-cs"/>
              </a:rPr>
              <a:t> Hockey Year 5- Lesson 6  </a:t>
            </a:r>
          </a:p>
        </p:txBody>
      </p:sp>
      <p:pic>
        <p:nvPicPr>
          <p:cNvPr id="5" name="Picture 3"/>
          <p:cNvPicPr>
            <a:picLocks noChangeAspect="1" noChangeArrowheads="1"/>
          </p:cNvPicPr>
          <p:nvPr/>
        </p:nvPicPr>
        <p:blipFill>
          <a:blip r:embed="rId2">
            <a:extLst>
              <a:ext uri="{28A0092B-C50C-407E-A947-70E740481C1C}">
                <a14:useLocalDpi xmlns:a14="http://schemas.microsoft.com/office/drawing/2010/main" val="0"/>
              </a:ext>
            </a:extLst>
          </a:blip>
          <a:srcRect t="18073" b="15977"/>
          <a:stretch>
            <a:fillRect/>
          </a:stretch>
        </p:blipFill>
        <p:spPr bwMode="auto">
          <a:xfrm>
            <a:off x="322263" y="-26988"/>
            <a:ext cx="1081087" cy="712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3"/>
          <p:cNvPicPr>
            <a:picLocks noChangeAspect="1" noChangeArrowheads="1"/>
          </p:cNvPicPr>
          <p:nvPr/>
        </p:nvPicPr>
        <p:blipFill>
          <a:blip r:embed="rId2">
            <a:extLst>
              <a:ext uri="{28A0092B-C50C-407E-A947-70E740481C1C}">
                <a14:useLocalDpi xmlns:a14="http://schemas.microsoft.com/office/drawing/2010/main" val="0"/>
              </a:ext>
            </a:extLst>
          </a:blip>
          <a:srcRect t="18073" b="15977"/>
          <a:stretch>
            <a:fillRect/>
          </a:stretch>
        </p:blipFill>
        <p:spPr bwMode="auto">
          <a:xfrm>
            <a:off x="7812088" y="-26988"/>
            <a:ext cx="1081087" cy="712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12"/>
          <p:cNvSpPr txBox="1">
            <a:spLocks noChangeArrowheads="1"/>
          </p:cNvSpPr>
          <p:nvPr/>
        </p:nvSpPr>
        <p:spPr bwMode="auto">
          <a:xfrm>
            <a:off x="5940425" y="1932707"/>
            <a:ext cx="30241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2000">
                <a:latin typeface="Tw Cen MT Condensed Extra Bold" pitchFamily="34" charset="0"/>
              </a:rPr>
              <a:t>Inspiration in P.E! - </a:t>
            </a:r>
          </a:p>
        </p:txBody>
      </p:sp>
      <p:sp>
        <p:nvSpPr>
          <p:cNvPr id="8" name="TextBox 10"/>
          <p:cNvSpPr txBox="1">
            <a:spLocks noChangeArrowheads="1"/>
          </p:cNvSpPr>
          <p:nvPr/>
        </p:nvSpPr>
        <p:spPr bwMode="auto">
          <a:xfrm>
            <a:off x="179388" y="1932707"/>
            <a:ext cx="29527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2000" dirty="0">
                <a:latin typeface="Tw Cen MT Condensed Extra Bold" pitchFamily="34" charset="0"/>
              </a:rPr>
              <a:t>Numeracy</a:t>
            </a:r>
            <a:r>
              <a:rPr lang="en-GB" altLang="en-US" sz="1800" dirty="0">
                <a:latin typeface="Tw Cen MT Condensed Extra Bold" pitchFamily="34" charset="0"/>
              </a:rPr>
              <a:t> in P.E! - </a:t>
            </a:r>
          </a:p>
        </p:txBody>
      </p:sp>
      <p:sp>
        <p:nvSpPr>
          <p:cNvPr id="9" name="TextBox 11"/>
          <p:cNvSpPr txBox="1">
            <a:spLocks noChangeArrowheads="1"/>
          </p:cNvSpPr>
          <p:nvPr/>
        </p:nvSpPr>
        <p:spPr bwMode="auto">
          <a:xfrm>
            <a:off x="3132138" y="1932707"/>
            <a:ext cx="280828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2000">
                <a:latin typeface="Tw Cen MT Condensed Extra Bold" pitchFamily="34" charset="0"/>
              </a:rPr>
              <a:t>Literacy in P.E! - </a:t>
            </a:r>
          </a:p>
        </p:txBody>
      </p:sp>
      <p:pic>
        <p:nvPicPr>
          <p:cNvPr id="10" name="Picture 20" descr="C:\Users\class3\AppData\Local\Microsoft\Windows\Temporary Internet Files\Low\Content.IE5\JRAFYQTJ\+%20Goal[1].jpg"/>
          <p:cNvPicPr>
            <a:picLocks noChangeAspect="1" noChangeArrowheads="1"/>
          </p:cNvPicPr>
          <p:nvPr/>
        </p:nvPicPr>
        <p:blipFill>
          <a:blip r:embed="rId3">
            <a:extLst>
              <a:ext uri="{28A0092B-C50C-407E-A947-70E740481C1C}">
                <a14:useLocalDpi xmlns:a14="http://schemas.microsoft.com/office/drawing/2010/main" val="0"/>
              </a:ext>
            </a:extLst>
          </a:blip>
          <a:srcRect t="3590" b="4846"/>
          <a:stretch>
            <a:fillRect/>
          </a:stretch>
        </p:blipFill>
        <p:spPr bwMode="auto">
          <a:xfrm>
            <a:off x="2300288" y="1916832"/>
            <a:ext cx="542925"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23" descr="http://tummax.com/wp-content/uploads/2015/05/wow.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27988" y="1932707"/>
            <a:ext cx="841375"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11"/>
          <p:cNvSpPr>
            <a:spLocks noChangeArrowheads="1"/>
          </p:cNvSpPr>
          <p:nvPr/>
        </p:nvSpPr>
        <p:spPr bwMode="auto">
          <a:xfrm>
            <a:off x="179388" y="3171740"/>
            <a:ext cx="8785225" cy="3554819"/>
          </a:xfrm>
          <a:prstGeom prst="rect">
            <a:avLst/>
          </a:prstGeom>
          <a:noFill/>
          <a:ln w="9525">
            <a:solidFill>
              <a:schemeClr val="tx1"/>
            </a:solidFill>
            <a:miter lim="800000"/>
            <a:headEnd/>
            <a:tailEnd/>
          </a:ln>
        </p:spPr>
        <p:txBody>
          <a:bodyPr>
            <a:spAutoFit/>
          </a:bodyPr>
          <a:lstStyle/>
          <a:p>
            <a:pPr>
              <a:defRPr/>
            </a:pPr>
            <a:r>
              <a:rPr lang="en-GB" sz="1500" u="sng" dirty="0">
                <a:latin typeface="Tw Cen MT Condensed" panose="020B0606020104020203" pitchFamily="34" charset="0"/>
              </a:rPr>
              <a:t>1.Warm-up – </a:t>
            </a:r>
            <a:r>
              <a:rPr lang="en-GB" sz="1500" dirty="0">
                <a:latin typeface="Tw Cen MT Condensed" panose="020B0606020104020203" pitchFamily="34" charset="0"/>
              </a:rPr>
              <a:t>Pupils start jogging around the playing area avoiding each other &amp; listening, when the teacher calls out “French Potty!” children must freeze with their knee’s bent and their back straight! STRETCH, then repeat &amp; move to </a:t>
            </a:r>
            <a:r>
              <a:rPr lang="en-GB" sz="1500" u="sng" dirty="0">
                <a:latin typeface="Tw Cen MT Condensed" panose="020B0606020104020203" pitchFamily="34" charset="0"/>
              </a:rPr>
              <a:t>‘Getting familiar with the stick’ (see prev. lesson)</a:t>
            </a:r>
            <a:endParaRPr lang="en-GB" altLang="en-US" sz="1500" u="sng" dirty="0">
              <a:latin typeface="Tw Cen MT Condensed" panose="020B0606020104020203" pitchFamily="34" charset="0"/>
            </a:endParaRPr>
          </a:p>
          <a:p>
            <a:pPr>
              <a:spcBef>
                <a:spcPct val="0"/>
              </a:spcBef>
            </a:pPr>
            <a:r>
              <a:rPr lang="en-GB" altLang="en-US" sz="1500" u="sng" dirty="0">
                <a:latin typeface="Tw Cen MT Condensed" panose="020B0606020104020203" pitchFamily="34" charset="0"/>
              </a:rPr>
              <a:t>2. ‘4 Square’ – </a:t>
            </a:r>
            <a:r>
              <a:rPr lang="en-GB" altLang="en-US" sz="1500" dirty="0">
                <a:latin typeface="Tw Cen MT Condensed" panose="020B0606020104020203" pitchFamily="34" charset="0"/>
              </a:rPr>
              <a:t>In the game of ‘4 square’ a pitch is made up of quarters. Each team consists of 4 players (one in each quarter). The team with the ball has to attempt to pass the ball into every quarter in order they wish. When one player receives a pass, the opposition player in that quarter </a:t>
            </a:r>
            <a:r>
              <a:rPr lang="en-GB" altLang="en-US" sz="1500" u="sng" dirty="0">
                <a:latin typeface="Tw Cen MT Condensed" panose="020B0606020104020203" pitchFamily="34" charset="0"/>
              </a:rPr>
              <a:t>must</a:t>
            </a:r>
            <a:r>
              <a:rPr lang="en-GB" altLang="en-US" sz="1500" dirty="0">
                <a:latin typeface="Tw Cen MT Condensed" panose="020B0606020104020203" pitchFamily="34" charset="0"/>
              </a:rPr>
              <a:t> step out to allow him to attempt to make a pass to a team mate. The opposition stay in the remaining quarters and attempt to intercept the pass. </a:t>
            </a:r>
            <a:r>
              <a:rPr lang="en-GB" altLang="en-US" sz="1500" b="1" i="1" u="sng" dirty="0">
                <a:latin typeface="Tw Cen MT Condensed" panose="020B0606020104020203" pitchFamily="34" charset="0"/>
              </a:rPr>
              <a:t>L/A players will play in bigger area’s, M/A players play the game in smaller areas</a:t>
            </a:r>
          </a:p>
          <a:p>
            <a:pPr>
              <a:defRPr/>
            </a:pPr>
            <a:r>
              <a:rPr lang="en-GB" altLang="en-US" sz="1500" u="sng" dirty="0">
                <a:latin typeface="Tw Cen MT Condensed" panose="020B0606020104020203" pitchFamily="34" charset="0"/>
              </a:rPr>
              <a:t>3. Battleships (Passing Accuracy) - </a:t>
            </a:r>
            <a:r>
              <a:rPr lang="en-GB" sz="1500" u="sng" dirty="0">
                <a:latin typeface="Tw Cen MT Condensed" panose="020B0606020104020203" pitchFamily="34" charset="0"/>
              </a:rPr>
              <a:t>4. Battleships! – </a:t>
            </a:r>
            <a:r>
              <a:rPr lang="en-GB" sz="1500" dirty="0">
                <a:latin typeface="Tw Cen MT Condensed" panose="020B0606020104020203" pitchFamily="34" charset="0"/>
              </a:rPr>
              <a:t>For battleships the children will work in pairs. They will need 5 cones for each working group, one to mark out the passing mark, this the where the ball must be placed. The other 4 create targets (or ‘ships’). Each child has 4 lives, ‘child number 1’ must announce which colour they are aiming at. If they hit that colour with their pass, they sink the ship! It is then ‘child number 2’s’ turn to try and sink a ship. The child that sinks all 4 ships first wins! </a:t>
            </a:r>
            <a:r>
              <a:rPr lang="en-GB" sz="1500" b="1" i="1" u="sng" dirty="0">
                <a:latin typeface="Tw Cen MT Condensed" panose="020B0606020104020203" pitchFamily="34" charset="0"/>
              </a:rPr>
              <a:t>L/A take aim from closer together, replace cones with larger targets if you need to. M/A take aim from further away!</a:t>
            </a:r>
          </a:p>
          <a:p>
            <a:pPr>
              <a:defRPr/>
            </a:pPr>
            <a:endParaRPr lang="en-GB" sz="1500" b="1" i="1" u="sng" dirty="0">
              <a:latin typeface="Tw Cen MT Condensed" panose="020B0606020104020203" pitchFamily="34" charset="0"/>
            </a:endParaRPr>
          </a:p>
          <a:p>
            <a:pPr>
              <a:defRPr/>
            </a:pPr>
            <a:r>
              <a:rPr lang="en-GB" sz="1500" u="sng" dirty="0">
                <a:latin typeface="Tw Cen MT Condensed" panose="020B0606020104020203" pitchFamily="34" charset="0"/>
              </a:rPr>
              <a:t>4. Open &amp; Fire! – </a:t>
            </a:r>
            <a:r>
              <a:rPr lang="en-GB" sz="1500" dirty="0">
                <a:latin typeface="Tw Cen MT Condensed" panose="020B0606020104020203" pitchFamily="34" charset="0"/>
              </a:rPr>
              <a:t>Using the same equipment and organisation as battleships, modify the activity so it becomes ‘Open &amp; Fire’!</a:t>
            </a:r>
          </a:p>
          <a:p>
            <a:pPr>
              <a:defRPr/>
            </a:pPr>
            <a:r>
              <a:rPr lang="en-GB" sz="1500" dirty="0">
                <a:latin typeface="Tw Cen MT Condensed" panose="020B0606020104020203" pitchFamily="34" charset="0"/>
              </a:rPr>
              <a:t>This time one player takes the role of the feeder, they pass the ball to the other player who controls the ball, dribbles around the cones and then shoots at the targets! Let the shooters have ¾ shots before asking them to swap roles. </a:t>
            </a:r>
            <a:r>
              <a:rPr lang="en-GB" sz="1500" b="1" i="1" u="sng" dirty="0">
                <a:latin typeface="Tw Cen MT Condensed" panose="020B0606020104020203" pitchFamily="34" charset="0"/>
              </a:rPr>
              <a:t>Ask your M/A to  shoot from further away!</a:t>
            </a:r>
            <a:r>
              <a:rPr lang="en-GB" sz="1500" dirty="0">
                <a:latin typeface="Tw Cen MT Condensed" panose="020B0606020104020203" pitchFamily="34" charset="0"/>
              </a:rPr>
              <a:t> </a:t>
            </a:r>
            <a:endParaRPr lang="en-GB" sz="1500" u="sng" dirty="0">
              <a:latin typeface="Tw Cen MT Condensed" panose="020B0606020104020203" pitchFamily="34" charset="0"/>
            </a:endParaRPr>
          </a:p>
        </p:txBody>
      </p:sp>
      <p:sp>
        <p:nvSpPr>
          <p:cNvPr id="13" name="AutoShape 6" descr="Image result for field hockey cartoon pn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4" name="Picture 8" descr="Related imag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943625" y="91670"/>
            <a:ext cx="828175" cy="551671"/>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8" descr="Related imag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516216" y="84556"/>
            <a:ext cx="828175" cy="551671"/>
          </a:xfrm>
          <a:prstGeom prst="rect">
            <a:avLst/>
          </a:prstGeom>
          <a:noFill/>
          <a:extLst>
            <a:ext uri="{909E8E84-426E-40DD-AFC4-6F175D3DCCD1}">
              <a14:hiddenFill xmlns:a14="http://schemas.microsoft.com/office/drawing/2010/main">
                <a:solidFill>
                  <a:srgbClr val="FFFFFF"/>
                </a:solidFill>
              </a14:hiddenFill>
            </a:ext>
          </a:extLst>
        </p:spPr>
      </p:pic>
      <p:sp>
        <p:nvSpPr>
          <p:cNvPr id="16" name="Subtitle 2"/>
          <p:cNvSpPr txBox="1">
            <a:spLocks/>
          </p:cNvSpPr>
          <p:nvPr/>
        </p:nvSpPr>
        <p:spPr bwMode="auto">
          <a:xfrm>
            <a:off x="179388" y="765175"/>
            <a:ext cx="3240087" cy="1152525"/>
          </a:xfrm>
          <a:prstGeom prst="rect">
            <a:avLst/>
          </a:prstGeom>
          <a:solidFill>
            <a:schemeClr val="tx2">
              <a:lumMod val="40000"/>
              <a:lumOff val="60000"/>
            </a:schemeClr>
          </a:solidFill>
          <a:ln w="9525">
            <a:solidFill>
              <a:schemeClr val="tx1"/>
            </a:solidFill>
            <a:miter lim="800000"/>
            <a:headEnd/>
            <a:tailEnd/>
          </a:ln>
        </p:spPr>
        <p:txBody>
          <a:bodyPr>
            <a:normAutofit lnSpcReduction="10000"/>
          </a:bodyPr>
          <a:lstStyle/>
          <a:p>
            <a:pPr marL="342900" indent="-342900" fontAlgn="auto">
              <a:spcBef>
                <a:spcPct val="20000"/>
              </a:spcBef>
              <a:spcAft>
                <a:spcPts val="0"/>
              </a:spcAft>
              <a:buFont typeface="Arial" pitchFamily="34" charset="0"/>
              <a:buNone/>
              <a:defRPr/>
            </a:pPr>
            <a:r>
              <a:rPr lang="en-GB" sz="1400" b="1" u="sng" dirty="0">
                <a:latin typeface="Tw Cen MT Condensed" panose="020B0606020104020203" pitchFamily="34" charset="0"/>
              </a:rPr>
              <a:t>Learning Objectives:</a:t>
            </a:r>
          </a:p>
          <a:p>
            <a:pPr fontAlgn="auto">
              <a:spcBef>
                <a:spcPct val="20000"/>
              </a:spcBef>
              <a:spcAft>
                <a:spcPts val="0"/>
              </a:spcAft>
              <a:buFont typeface="Arial" pitchFamily="34" charset="0"/>
              <a:buNone/>
              <a:defRPr/>
            </a:pPr>
            <a:r>
              <a:rPr lang="en-GB" sz="1400" dirty="0">
                <a:latin typeface="Tw Cen MT Condensed" panose="020B0606020104020203" pitchFamily="34" charset="0"/>
              </a:rPr>
              <a:t>L.O 1 –  Develop pupil’s ability to pass the Hockey ball to teammates</a:t>
            </a:r>
          </a:p>
          <a:p>
            <a:pPr fontAlgn="auto">
              <a:spcBef>
                <a:spcPct val="20000"/>
              </a:spcBef>
              <a:spcAft>
                <a:spcPts val="0"/>
              </a:spcAft>
              <a:buFont typeface="Arial" pitchFamily="34" charset="0"/>
              <a:buNone/>
              <a:defRPr/>
            </a:pPr>
            <a:r>
              <a:rPr lang="en-GB" sz="1400" dirty="0">
                <a:latin typeface="Tw Cen MT Condensed" panose="020B0606020104020203" pitchFamily="34" charset="0"/>
              </a:rPr>
              <a:t>L.O 2 –  Develop pupil’s ability to apply skill in a competitive environment </a:t>
            </a:r>
          </a:p>
        </p:txBody>
      </p:sp>
      <p:sp>
        <p:nvSpPr>
          <p:cNvPr id="17" name="Subtitle 2"/>
          <p:cNvSpPr txBox="1">
            <a:spLocks/>
          </p:cNvSpPr>
          <p:nvPr/>
        </p:nvSpPr>
        <p:spPr>
          <a:xfrm>
            <a:off x="3492500" y="765175"/>
            <a:ext cx="5472113" cy="1152525"/>
          </a:xfrm>
          <a:prstGeom prst="rect">
            <a:avLst/>
          </a:prstGeom>
          <a:solidFill>
            <a:schemeClr val="tx2">
              <a:lumMod val="40000"/>
              <a:lumOff val="60000"/>
            </a:schemeClr>
          </a:solidFill>
          <a:ln>
            <a:solidFill>
              <a:schemeClr val="tx1"/>
            </a:solidFill>
          </a:ln>
        </p:spPr>
        <p:txBody>
          <a:bodyPr anchor="ctr">
            <a:noAutofit/>
          </a:bodyPr>
          <a:lstStyle/>
          <a:p>
            <a:pPr fontAlgn="auto">
              <a:spcBef>
                <a:spcPct val="20000"/>
              </a:spcBef>
              <a:spcAft>
                <a:spcPts val="0"/>
              </a:spcAft>
              <a:buFont typeface="Arial" pitchFamily="34" charset="0"/>
              <a:buNone/>
              <a:defRPr/>
            </a:pPr>
            <a:r>
              <a:rPr lang="en-GB" sz="1400" dirty="0">
                <a:latin typeface="Tw Cen MT Condensed" panose="020B0606020104020203" pitchFamily="34" charset="0"/>
              </a:rPr>
              <a:t>Challenge 1 – Pupils can stop and pass the ball in isolation with consistency (4/5 times out of 5 at 5m distance – Tennis/Hockey ball)</a:t>
            </a:r>
          </a:p>
          <a:p>
            <a:pPr fontAlgn="auto">
              <a:spcBef>
                <a:spcPct val="20000"/>
              </a:spcBef>
              <a:spcAft>
                <a:spcPts val="0"/>
              </a:spcAft>
              <a:buFont typeface="Arial" pitchFamily="34" charset="0"/>
              <a:buNone/>
              <a:defRPr/>
            </a:pPr>
            <a:r>
              <a:rPr lang="en-GB" sz="1400" dirty="0">
                <a:latin typeface="Tw Cen MT Condensed" panose="020B0606020104020203" pitchFamily="34" charset="0"/>
              </a:rPr>
              <a:t>Challenge 2 – Pupils can stop and pass the ball in a conditioned game scenario with moderate consistency (2/3 times out of 5 – Tennis/Hockey ball)</a:t>
            </a:r>
          </a:p>
          <a:p>
            <a:pPr fontAlgn="auto">
              <a:spcBef>
                <a:spcPct val="20000"/>
              </a:spcBef>
              <a:spcAft>
                <a:spcPts val="0"/>
              </a:spcAft>
              <a:buFont typeface="Arial" pitchFamily="34" charset="0"/>
              <a:buNone/>
              <a:defRPr/>
            </a:pPr>
            <a:r>
              <a:rPr lang="en-GB" sz="1400" dirty="0">
                <a:latin typeface="Tw Cen MT Condensed" panose="020B0606020104020203" pitchFamily="34" charset="0"/>
              </a:rPr>
              <a:t>Challenge 3 – Can pupils use teaching points to help others improve their technique?</a:t>
            </a:r>
          </a:p>
        </p:txBody>
      </p:sp>
      <p:pic>
        <p:nvPicPr>
          <p:cNvPr id="18" name="Picture 21"/>
          <p:cNvPicPr>
            <a:picLocks noChangeAspect="1" noChangeArrowheads="1"/>
          </p:cNvPicPr>
          <p:nvPr/>
        </p:nvPicPr>
        <p:blipFill>
          <a:blip r:embed="rId6">
            <a:extLst>
              <a:ext uri="{28A0092B-C50C-407E-A947-70E740481C1C}">
                <a14:useLocalDpi xmlns:a14="http://schemas.microsoft.com/office/drawing/2010/main" val="0"/>
              </a:ext>
            </a:extLst>
          </a:blip>
          <a:srcRect l="6734" t="11652" r="7497" b="9624"/>
          <a:stretch>
            <a:fillRect/>
          </a:stretch>
        </p:blipFill>
        <p:spPr bwMode="auto">
          <a:xfrm>
            <a:off x="5076825" y="1932707"/>
            <a:ext cx="509588" cy="468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TextBox 13"/>
          <p:cNvSpPr txBox="1">
            <a:spLocks noChangeArrowheads="1"/>
          </p:cNvSpPr>
          <p:nvPr/>
        </p:nvSpPr>
        <p:spPr bwMode="auto">
          <a:xfrm>
            <a:off x="179388" y="2332757"/>
            <a:ext cx="8785225" cy="83099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None/>
            </a:pPr>
            <a:r>
              <a:rPr lang="en-GB" altLang="en-US" sz="1600" b="1" u="sng" dirty="0" err="1">
                <a:latin typeface="Tw Cen MT Condensed" pitchFamily="34" charset="0"/>
              </a:rPr>
              <a:t>SoW</a:t>
            </a:r>
            <a:r>
              <a:rPr lang="en-GB" altLang="en-US" sz="1600" b="1" u="sng" dirty="0">
                <a:latin typeface="Tw Cen MT Condensed" pitchFamily="34" charset="0"/>
              </a:rPr>
              <a:t> Milestone Focus: </a:t>
            </a:r>
            <a:r>
              <a:rPr lang="en-GB" altLang="en-US" sz="1600" dirty="0">
                <a:latin typeface="Tw Cen MT Condensed" pitchFamily="34" charset="0"/>
              </a:rPr>
              <a:t> 4 (</a:t>
            </a:r>
            <a:r>
              <a:rPr lang="en-GB" altLang="en-US" sz="1600" dirty="0">
                <a:latin typeface="Tw Cen MT Condensed" panose="020B0606020104020203" pitchFamily="34" charset="0"/>
                <a:cs typeface="Narkisim" panose="020E0502050101010101" pitchFamily="34" charset="-79"/>
              </a:rPr>
              <a:t>Display an understanding of fair play, working well with others and leading a medium sized group). 5 (Field, defend and attack tactically by anticipating the direction of play). 6 (Utilise new skills in competitive situations, as an individual or part of a team). </a:t>
            </a:r>
          </a:p>
        </p:txBody>
      </p:sp>
    </p:spTree>
    <p:extLst>
      <p:ext uri="{BB962C8B-B14F-4D97-AF65-F5344CB8AC3E}">
        <p14:creationId xmlns:p14="http://schemas.microsoft.com/office/powerpoint/2010/main" val="33279578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1403350" y="42863"/>
            <a:ext cx="6481763" cy="649287"/>
          </a:xfrm>
          <a:prstGeom prst="rect">
            <a:avLst/>
          </a:prstGeom>
          <a:solidFill>
            <a:srgbClr val="00B050"/>
          </a:solidFill>
          <a:ln w="9525">
            <a:solidFill>
              <a:schemeClr val="tx1"/>
            </a:solidFill>
            <a:miter lim="800000"/>
            <a:headEnd/>
            <a:tailEnd/>
          </a:ln>
        </p:spPr>
        <p:txBody>
          <a:bodyPr anchor="ctr">
            <a:normAutofit/>
          </a:bodyPr>
          <a:lstStyle/>
          <a:p>
            <a:pPr algn="ctr" fontAlgn="auto">
              <a:spcBef>
                <a:spcPts val="0"/>
              </a:spcBef>
              <a:spcAft>
                <a:spcPts val="0"/>
              </a:spcAft>
              <a:defRPr/>
            </a:pPr>
            <a:r>
              <a:rPr lang="en-GB" sz="2400" dirty="0">
                <a:latin typeface="Tw Cen MT Condensed Extra Bold" panose="020B0803020202020204" pitchFamily="34" charset="0"/>
                <a:ea typeface="+mj-ea"/>
                <a:cs typeface="+mj-cs"/>
              </a:rPr>
              <a:t> Hockey Year 5- Lesson 6  </a:t>
            </a:r>
          </a:p>
        </p:txBody>
      </p:sp>
      <p:pic>
        <p:nvPicPr>
          <p:cNvPr id="5" name="Picture 3"/>
          <p:cNvPicPr>
            <a:picLocks noChangeAspect="1" noChangeArrowheads="1"/>
          </p:cNvPicPr>
          <p:nvPr/>
        </p:nvPicPr>
        <p:blipFill>
          <a:blip r:embed="rId2">
            <a:extLst>
              <a:ext uri="{28A0092B-C50C-407E-A947-70E740481C1C}">
                <a14:useLocalDpi xmlns:a14="http://schemas.microsoft.com/office/drawing/2010/main" val="0"/>
              </a:ext>
            </a:extLst>
          </a:blip>
          <a:srcRect t="18073" b="15977"/>
          <a:stretch>
            <a:fillRect/>
          </a:stretch>
        </p:blipFill>
        <p:spPr bwMode="auto">
          <a:xfrm>
            <a:off x="322263" y="-26988"/>
            <a:ext cx="1081087" cy="712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3"/>
          <p:cNvPicPr>
            <a:picLocks noChangeAspect="1" noChangeArrowheads="1"/>
          </p:cNvPicPr>
          <p:nvPr/>
        </p:nvPicPr>
        <p:blipFill>
          <a:blip r:embed="rId2">
            <a:extLst>
              <a:ext uri="{28A0092B-C50C-407E-A947-70E740481C1C}">
                <a14:useLocalDpi xmlns:a14="http://schemas.microsoft.com/office/drawing/2010/main" val="0"/>
              </a:ext>
            </a:extLst>
          </a:blip>
          <a:srcRect t="18073" b="15977"/>
          <a:stretch>
            <a:fillRect/>
          </a:stretch>
        </p:blipFill>
        <p:spPr bwMode="auto">
          <a:xfrm>
            <a:off x="7812088" y="-26988"/>
            <a:ext cx="1081087" cy="712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AutoShape 6" descr="Image result for field hockey cartoon pn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8" name="Picture 8" descr="Related imag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43625" y="91670"/>
            <a:ext cx="828175" cy="55167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Related imag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16216" y="84556"/>
            <a:ext cx="828175" cy="551671"/>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8"/>
          <p:cNvSpPr txBox="1">
            <a:spLocks noChangeArrowheads="1"/>
          </p:cNvSpPr>
          <p:nvPr/>
        </p:nvSpPr>
        <p:spPr bwMode="auto">
          <a:xfrm>
            <a:off x="179388" y="2348880"/>
            <a:ext cx="4321175" cy="1323439"/>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marL="342900" indent="-342900"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1600" u="sng" dirty="0">
                <a:latin typeface="Tw Cen MT Condensed" panose="020B0606020104020203" pitchFamily="34" charset="0"/>
              </a:rPr>
              <a:t>‘Getting familiar with the stick’</a:t>
            </a:r>
          </a:p>
          <a:p>
            <a:pPr eaLnBrk="1" hangingPunct="1">
              <a:spcBef>
                <a:spcPct val="0"/>
              </a:spcBef>
              <a:buFontTx/>
              <a:buNone/>
            </a:pPr>
            <a:endParaRPr lang="en-GB" altLang="en-US" sz="1600" u="sng" dirty="0">
              <a:latin typeface="Tw Cen MT Condensed" panose="020B0606020104020203" pitchFamily="34" charset="0"/>
            </a:endParaRPr>
          </a:p>
          <a:p>
            <a:pPr eaLnBrk="1" hangingPunct="1">
              <a:spcBef>
                <a:spcPct val="0"/>
              </a:spcBef>
              <a:buFontTx/>
              <a:buNone/>
            </a:pPr>
            <a:endParaRPr lang="en-GB" altLang="en-US" sz="1600" u="sng" dirty="0">
              <a:latin typeface="Tw Cen MT Condensed" panose="020B0606020104020203" pitchFamily="34" charset="0"/>
            </a:endParaRPr>
          </a:p>
          <a:p>
            <a:pPr eaLnBrk="1" hangingPunct="1">
              <a:spcBef>
                <a:spcPct val="0"/>
              </a:spcBef>
              <a:buFontTx/>
              <a:buNone/>
            </a:pPr>
            <a:endParaRPr lang="en-GB" altLang="en-US" sz="1600" u="sng" dirty="0">
              <a:latin typeface="Tw Cen MT Condensed" panose="020B0606020104020203" pitchFamily="34" charset="0"/>
            </a:endParaRPr>
          </a:p>
          <a:p>
            <a:pPr eaLnBrk="1" hangingPunct="1">
              <a:spcBef>
                <a:spcPct val="0"/>
              </a:spcBef>
              <a:buFontTx/>
              <a:buNone/>
            </a:pPr>
            <a:endParaRPr lang="en-GB" altLang="en-US" sz="1600" u="sng" dirty="0">
              <a:latin typeface="Tw Cen MT Condensed" panose="020B0606020104020203" pitchFamily="34" charset="0"/>
            </a:endParaRPr>
          </a:p>
        </p:txBody>
      </p:sp>
      <p:sp>
        <p:nvSpPr>
          <p:cNvPr id="11" name="Frame 10"/>
          <p:cNvSpPr/>
          <p:nvPr/>
        </p:nvSpPr>
        <p:spPr>
          <a:xfrm>
            <a:off x="359445" y="2674640"/>
            <a:ext cx="3996531" cy="936104"/>
          </a:xfrm>
          <a:prstGeom prst="frame">
            <a:avLst>
              <a:gd name="adj1" fmla="val 5386"/>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solidFill>
                <a:schemeClr val="tx1"/>
              </a:solidFill>
              <a:latin typeface="Tw Cen MT Condensed" panose="020B0606020104020203" pitchFamily="34" charset="0"/>
            </a:endParaRPr>
          </a:p>
        </p:txBody>
      </p:sp>
      <p:sp>
        <p:nvSpPr>
          <p:cNvPr id="12" name="Multiply 11"/>
          <p:cNvSpPr/>
          <p:nvPr/>
        </p:nvSpPr>
        <p:spPr>
          <a:xfrm rot="5400000">
            <a:off x="575593" y="2746573"/>
            <a:ext cx="215900" cy="215900"/>
          </a:xfrm>
          <a:prstGeom prst="mathMultiply">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latin typeface="Tw Cen MT Condensed" panose="020B0606020104020203" pitchFamily="34" charset="0"/>
            </a:endParaRPr>
          </a:p>
        </p:txBody>
      </p:sp>
      <p:sp>
        <p:nvSpPr>
          <p:cNvPr id="13" name="Multiply 12"/>
          <p:cNvSpPr/>
          <p:nvPr/>
        </p:nvSpPr>
        <p:spPr>
          <a:xfrm rot="5400000">
            <a:off x="791493" y="3322836"/>
            <a:ext cx="215900" cy="215900"/>
          </a:xfrm>
          <a:prstGeom prst="mathMultiply">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latin typeface="Tw Cen MT Condensed" panose="020B0606020104020203" pitchFamily="34" charset="0"/>
            </a:endParaRPr>
          </a:p>
        </p:txBody>
      </p:sp>
      <p:sp>
        <p:nvSpPr>
          <p:cNvPr id="14" name="Multiply 13"/>
          <p:cNvSpPr/>
          <p:nvPr/>
        </p:nvSpPr>
        <p:spPr>
          <a:xfrm rot="5400000">
            <a:off x="1583656" y="3322836"/>
            <a:ext cx="215900" cy="215900"/>
          </a:xfrm>
          <a:prstGeom prst="mathMultiply">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latin typeface="Tw Cen MT Condensed" panose="020B0606020104020203" pitchFamily="34" charset="0"/>
            </a:endParaRPr>
          </a:p>
        </p:txBody>
      </p:sp>
      <p:sp>
        <p:nvSpPr>
          <p:cNvPr id="15" name="Multiply 14"/>
          <p:cNvSpPr/>
          <p:nvPr/>
        </p:nvSpPr>
        <p:spPr>
          <a:xfrm rot="5400000">
            <a:off x="3887912" y="3250604"/>
            <a:ext cx="215900" cy="217488"/>
          </a:xfrm>
          <a:prstGeom prst="mathMultiply">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latin typeface="Tw Cen MT Condensed" panose="020B0606020104020203" pitchFamily="34" charset="0"/>
            </a:endParaRPr>
          </a:p>
        </p:txBody>
      </p:sp>
      <p:sp>
        <p:nvSpPr>
          <p:cNvPr id="16" name="Multiply 15"/>
          <p:cNvSpPr/>
          <p:nvPr/>
        </p:nvSpPr>
        <p:spPr>
          <a:xfrm rot="5400000">
            <a:off x="3455318" y="2746573"/>
            <a:ext cx="215900" cy="215900"/>
          </a:xfrm>
          <a:prstGeom prst="mathMultiply">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latin typeface="Tw Cen MT Condensed" panose="020B0606020104020203" pitchFamily="34" charset="0"/>
            </a:endParaRPr>
          </a:p>
        </p:txBody>
      </p:sp>
      <p:sp>
        <p:nvSpPr>
          <p:cNvPr id="17" name="Multiply 16"/>
          <p:cNvSpPr/>
          <p:nvPr/>
        </p:nvSpPr>
        <p:spPr>
          <a:xfrm rot="5400000">
            <a:off x="2015456" y="3106936"/>
            <a:ext cx="215900" cy="215900"/>
          </a:xfrm>
          <a:prstGeom prst="mathMultiply">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latin typeface="Tw Cen MT Condensed" panose="020B0606020104020203" pitchFamily="34" charset="0"/>
            </a:endParaRPr>
          </a:p>
        </p:txBody>
      </p:sp>
      <p:sp>
        <p:nvSpPr>
          <p:cNvPr id="18" name="Multiply 17"/>
          <p:cNvSpPr/>
          <p:nvPr/>
        </p:nvSpPr>
        <p:spPr>
          <a:xfrm rot="5400000">
            <a:off x="2879850" y="3034704"/>
            <a:ext cx="215900" cy="217487"/>
          </a:xfrm>
          <a:prstGeom prst="mathMultiply">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latin typeface="Tw Cen MT Condensed" panose="020B0606020104020203" pitchFamily="34" charset="0"/>
            </a:endParaRPr>
          </a:p>
        </p:txBody>
      </p:sp>
      <p:sp>
        <p:nvSpPr>
          <p:cNvPr id="19" name="Multiply 18"/>
          <p:cNvSpPr/>
          <p:nvPr/>
        </p:nvSpPr>
        <p:spPr>
          <a:xfrm rot="5400000">
            <a:off x="1642393" y="2746573"/>
            <a:ext cx="215900" cy="215900"/>
          </a:xfrm>
          <a:prstGeom prst="mathMultiply">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latin typeface="Tw Cen MT Condensed" panose="020B0606020104020203" pitchFamily="34" charset="0"/>
            </a:endParaRPr>
          </a:p>
        </p:txBody>
      </p:sp>
      <p:sp>
        <p:nvSpPr>
          <p:cNvPr id="20" name="Multiply 19"/>
          <p:cNvSpPr/>
          <p:nvPr/>
        </p:nvSpPr>
        <p:spPr>
          <a:xfrm rot="5400000">
            <a:off x="1079625" y="2890242"/>
            <a:ext cx="215900" cy="217487"/>
          </a:xfrm>
          <a:prstGeom prst="mathMultiply">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latin typeface="Tw Cen MT Condensed" panose="020B0606020104020203" pitchFamily="34" charset="0"/>
            </a:endParaRPr>
          </a:p>
        </p:txBody>
      </p:sp>
      <p:sp>
        <p:nvSpPr>
          <p:cNvPr id="21" name="Multiply 20"/>
          <p:cNvSpPr/>
          <p:nvPr/>
        </p:nvSpPr>
        <p:spPr>
          <a:xfrm rot="5400000">
            <a:off x="2736181" y="3322836"/>
            <a:ext cx="215900" cy="215900"/>
          </a:xfrm>
          <a:prstGeom prst="mathMultiply">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latin typeface="Tw Cen MT Condensed" panose="020B0606020104020203" pitchFamily="34" charset="0"/>
            </a:endParaRPr>
          </a:p>
        </p:txBody>
      </p:sp>
      <p:sp>
        <p:nvSpPr>
          <p:cNvPr id="22" name="Multiply 21"/>
          <p:cNvSpPr/>
          <p:nvPr/>
        </p:nvSpPr>
        <p:spPr>
          <a:xfrm rot="5400000">
            <a:off x="2304381" y="2746573"/>
            <a:ext cx="215900" cy="215900"/>
          </a:xfrm>
          <a:prstGeom prst="mathMultiply">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latin typeface="Tw Cen MT Condensed" panose="020B0606020104020203" pitchFamily="34" charset="0"/>
            </a:endParaRPr>
          </a:p>
        </p:txBody>
      </p:sp>
      <p:sp>
        <p:nvSpPr>
          <p:cNvPr id="23" name="TextBox 8"/>
          <p:cNvSpPr txBox="1">
            <a:spLocks noChangeArrowheads="1"/>
          </p:cNvSpPr>
          <p:nvPr/>
        </p:nvSpPr>
        <p:spPr bwMode="auto">
          <a:xfrm>
            <a:off x="179388" y="765175"/>
            <a:ext cx="4321175" cy="156966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1600" u="sng">
                <a:latin typeface="Tw Cen MT Condensed" panose="020B0606020104020203" pitchFamily="34" charset="0"/>
              </a:rPr>
              <a:t>Teaching Points – Stopping the ball:</a:t>
            </a:r>
          </a:p>
          <a:p>
            <a:pPr eaLnBrk="1" hangingPunct="1">
              <a:spcBef>
                <a:spcPct val="0"/>
              </a:spcBef>
            </a:pPr>
            <a:r>
              <a:rPr lang="en-GB" altLang="en-US" sz="1600">
                <a:latin typeface="Tw Cen MT Condensed" panose="020B0606020104020203" pitchFamily="34" charset="0"/>
              </a:rPr>
              <a:t>Bend knees to get close</a:t>
            </a:r>
          </a:p>
          <a:p>
            <a:pPr eaLnBrk="1" hangingPunct="1">
              <a:spcBef>
                <a:spcPct val="0"/>
              </a:spcBef>
            </a:pPr>
            <a:r>
              <a:rPr lang="en-GB" altLang="en-US" sz="1600">
                <a:latin typeface="Tw Cen MT Condensed" panose="020B0606020104020203" pitchFamily="34" charset="0"/>
              </a:rPr>
              <a:t> to the floor</a:t>
            </a:r>
          </a:p>
          <a:p>
            <a:pPr eaLnBrk="1" hangingPunct="1">
              <a:spcBef>
                <a:spcPct val="0"/>
              </a:spcBef>
            </a:pPr>
            <a:r>
              <a:rPr lang="en-GB" altLang="en-US" sz="1600">
                <a:latin typeface="Tw Cen MT Condensed" panose="020B0606020104020203" pitchFamily="34" charset="0"/>
              </a:rPr>
              <a:t>Place stick parallel to floor</a:t>
            </a:r>
          </a:p>
          <a:p>
            <a:pPr eaLnBrk="1" hangingPunct="1">
              <a:spcBef>
                <a:spcPct val="0"/>
              </a:spcBef>
            </a:pPr>
            <a:r>
              <a:rPr lang="en-GB" altLang="en-US" sz="1600">
                <a:latin typeface="Tw Cen MT Condensed" panose="020B0606020104020203" pitchFamily="34" charset="0"/>
              </a:rPr>
              <a:t>Use largest part of the stick</a:t>
            </a:r>
          </a:p>
          <a:p>
            <a:pPr eaLnBrk="1" hangingPunct="1">
              <a:spcBef>
                <a:spcPct val="0"/>
              </a:spcBef>
            </a:pPr>
            <a:r>
              <a:rPr lang="en-GB" altLang="en-US" sz="1600">
                <a:latin typeface="Tw Cen MT Condensed" panose="020B0606020104020203" pitchFamily="34" charset="0"/>
              </a:rPr>
              <a:t>Allow the ball to hit the stick, soft grip</a:t>
            </a:r>
          </a:p>
        </p:txBody>
      </p:sp>
      <p:pic>
        <p:nvPicPr>
          <p:cNvPr id="24" name="Picture 66"/>
          <p:cNvPicPr>
            <a:picLocks noChangeAspect="1" noChangeArrowheads="1"/>
          </p:cNvPicPr>
          <p:nvPr/>
        </p:nvPicPr>
        <p:blipFill>
          <a:blip r:embed="rId4" cstate="print">
            <a:extLst>
              <a:ext uri="{28A0092B-C50C-407E-A947-70E740481C1C}">
                <a14:useLocalDpi xmlns:a14="http://schemas.microsoft.com/office/drawing/2010/main" val="0"/>
              </a:ext>
            </a:extLst>
          </a:blip>
          <a:srcRect l="4596" t="50000" r="41608" b="19717"/>
          <a:stretch>
            <a:fillRect/>
          </a:stretch>
        </p:blipFill>
        <p:spPr bwMode="auto">
          <a:xfrm>
            <a:off x="2267744" y="1124670"/>
            <a:ext cx="2151063" cy="79216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25" name="TextBox 63"/>
          <p:cNvSpPr txBox="1">
            <a:spLocks noChangeArrowheads="1"/>
          </p:cNvSpPr>
          <p:nvPr/>
        </p:nvSpPr>
        <p:spPr bwMode="auto">
          <a:xfrm>
            <a:off x="4572000" y="765175"/>
            <a:ext cx="4392737" cy="156966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1600" u="sng" dirty="0">
                <a:latin typeface="Tw Cen MT Condensed" panose="020B0606020104020203" pitchFamily="34" charset="0"/>
              </a:rPr>
              <a:t>Teaching Points – Push Passing:</a:t>
            </a:r>
            <a:endParaRPr lang="en-GB" altLang="en-US" sz="1600" dirty="0">
              <a:latin typeface="Tw Cen MT Condensed" panose="020B0606020104020203" pitchFamily="34" charset="0"/>
            </a:endParaRPr>
          </a:p>
          <a:p>
            <a:pPr eaLnBrk="1" hangingPunct="1">
              <a:spcBef>
                <a:spcPct val="0"/>
              </a:spcBef>
            </a:pPr>
            <a:r>
              <a:rPr lang="en-GB" altLang="en-US" sz="1600" dirty="0">
                <a:latin typeface="Tw Cen MT Condensed" panose="020B0606020104020203" pitchFamily="34" charset="0"/>
              </a:rPr>
              <a:t>Keep flat side of stick in contact</a:t>
            </a:r>
          </a:p>
          <a:p>
            <a:pPr eaLnBrk="1" hangingPunct="1">
              <a:spcBef>
                <a:spcPct val="0"/>
              </a:spcBef>
              <a:buFontTx/>
              <a:buNone/>
            </a:pPr>
            <a:r>
              <a:rPr lang="en-GB" altLang="en-US" sz="1600" dirty="0">
                <a:latin typeface="Tw Cen MT Condensed" panose="020B0606020104020203" pitchFamily="34" charset="0"/>
              </a:rPr>
              <a:t>with the ball</a:t>
            </a:r>
          </a:p>
          <a:p>
            <a:pPr eaLnBrk="1" hangingPunct="1">
              <a:spcBef>
                <a:spcPct val="0"/>
              </a:spcBef>
            </a:pPr>
            <a:r>
              <a:rPr lang="en-GB" altLang="en-US" sz="1600" dirty="0">
                <a:latin typeface="Tw Cen MT Condensed" panose="020B0606020104020203" pitchFamily="34" charset="0"/>
              </a:rPr>
              <a:t>Drag ball from outside of right</a:t>
            </a:r>
          </a:p>
          <a:p>
            <a:pPr eaLnBrk="1" hangingPunct="1">
              <a:spcBef>
                <a:spcPct val="0"/>
              </a:spcBef>
              <a:buFontTx/>
              <a:buNone/>
            </a:pPr>
            <a:r>
              <a:rPr lang="en-GB" altLang="en-US" sz="1600" dirty="0">
                <a:latin typeface="Tw Cen MT Condensed" panose="020B0606020104020203" pitchFamily="34" charset="0"/>
              </a:rPr>
              <a:t>foot until level with left foot</a:t>
            </a:r>
          </a:p>
          <a:p>
            <a:pPr eaLnBrk="1" hangingPunct="1">
              <a:spcBef>
                <a:spcPct val="0"/>
              </a:spcBef>
            </a:pPr>
            <a:r>
              <a:rPr lang="en-GB" altLang="en-US" sz="1600" dirty="0">
                <a:latin typeface="Tw Cen MT Condensed" panose="020B0606020104020203" pitchFamily="34" charset="0"/>
              </a:rPr>
              <a:t>Push ball softly to target</a:t>
            </a:r>
          </a:p>
        </p:txBody>
      </p:sp>
      <p:pic>
        <p:nvPicPr>
          <p:cNvPr id="26" name="Picture 61"/>
          <p:cNvPicPr>
            <a:picLocks noChangeAspect="1" noChangeArrowheads="1"/>
          </p:cNvPicPr>
          <p:nvPr/>
        </p:nvPicPr>
        <p:blipFill>
          <a:blip r:embed="rId5">
            <a:extLst>
              <a:ext uri="{28A0092B-C50C-407E-A947-70E740481C1C}">
                <a14:useLocalDpi xmlns:a14="http://schemas.microsoft.com/office/drawing/2010/main" val="0"/>
              </a:ext>
            </a:extLst>
          </a:blip>
          <a:srcRect l="5057" t="33777" r="45045" b="32697"/>
          <a:stretch>
            <a:fillRect/>
          </a:stretch>
        </p:blipFill>
        <p:spPr bwMode="auto">
          <a:xfrm>
            <a:off x="6948264" y="800819"/>
            <a:ext cx="1512168" cy="66411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27" name="Picture 62"/>
          <p:cNvPicPr>
            <a:picLocks noChangeAspect="1" noChangeArrowheads="1"/>
          </p:cNvPicPr>
          <p:nvPr/>
        </p:nvPicPr>
        <p:blipFill>
          <a:blip r:embed="rId6">
            <a:extLst>
              <a:ext uri="{28A0092B-C50C-407E-A947-70E740481C1C}">
                <a14:useLocalDpi xmlns:a14="http://schemas.microsoft.com/office/drawing/2010/main" val="0"/>
              </a:ext>
            </a:extLst>
          </a:blip>
          <a:srcRect l="1866" t="32697" r="42213" b="22961"/>
          <a:stretch>
            <a:fillRect/>
          </a:stretch>
        </p:blipFill>
        <p:spPr bwMode="auto">
          <a:xfrm>
            <a:off x="7020272" y="1540177"/>
            <a:ext cx="1417464" cy="73669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28" name="TextBox 8"/>
          <p:cNvSpPr txBox="1">
            <a:spLocks noChangeArrowheads="1"/>
          </p:cNvSpPr>
          <p:nvPr/>
        </p:nvSpPr>
        <p:spPr bwMode="auto">
          <a:xfrm>
            <a:off x="4572124" y="2348880"/>
            <a:ext cx="4393059" cy="1323439"/>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marL="342900" indent="-342900"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1600" u="sng" dirty="0">
                <a:latin typeface="Tw Cen MT Condensed" panose="020B0606020104020203" pitchFamily="34" charset="0"/>
              </a:rPr>
              <a:t>‘4 Square’</a:t>
            </a:r>
          </a:p>
          <a:p>
            <a:pPr eaLnBrk="1" hangingPunct="1">
              <a:spcBef>
                <a:spcPct val="0"/>
              </a:spcBef>
              <a:buFontTx/>
              <a:buNone/>
            </a:pPr>
            <a:endParaRPr lang="en-GB" altLang="en-US" sz="1600" u="sng" dirty="0">
              <a:latin typeface="Tw Cen MT Condensed" panose="020B0606020104020203" pitchFamily="34" charset="0"/>
            </a:endParaRPr>
          </a:p>
          <a:p>
            <a:pPr eaLnBrk="1" hangingPunct="1">
              <a:spcBef>
                <a:spcPct val="0"/>
              </a:spcBef>
              <a:buFontTx/>
              <a:buNone/>
            </a:pPr>
            <a:endParaRPr lang="en-GB" altLang="en-US" sz="1600" u="sng" dirty="0">
              <a:latin typeface="Tw Cen MT Condensed" panose="020B0606020104020203" pitchFamily="34" charset="0"/>
            </a:endParaRPr>
          </a:p>
          <a:p>
            <a:pPr eaLnBrk="1" hangingPunct="1">
              <a:spcBef>
                <a:spcPct val="0"/>
              </a:spcBef>
              <a:buFontTx/>
              <a:buNone/>
            </a:pPr>
            <a:endParaRPr lang="en-GB" altLang="en-US" sz="1600" u="sng" dirty="0">
              <a:latin typeface="Tw Cen MT Condensed" panose="020B0606020104020203" pitchFamily="34" charset="0"/>
            </a:endParaRPr>
          </a:p>
          <a:p>
            <a:pPr eaLnBrk="1" hangingPunct="1">
              <a:spcBef>
                <a:spcPct val="0"/>
              </a:spcBef>
              <a:buFontTx/>
              <a:buNone/>
            </a:pPr>
            <a:endParaRPr lang="en-GB" altLang="en-US" sz="1600" u="sng" dirty="0">
              <a:latin typeface="Tw Cen MT Condensed" panose="020B0606020104020203" pitchFamily="34" charset="0"/>
            </a:endParaRPr>
          </a:p>
        </p:txBody>
      </p:sp>
      <p:sp>
        <p:nvSpPr>
          <p:cNvPr id="47" name="TextBox 46"/>
          <p:cNvSpPr txBox="1">
            <a:spLocks noChangeArrowheads="1"/>
          </p:cNvSpPr>
          <p:nvPr/>
        </p:nvSpPr>
        <p:spPr bwMode="auto">
          <a:xfrm>
            <a:off x="179512" y="3717032"/>
            <a:ext cx="8785101" cy="1323439"/>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marL="342900" indent="-342900"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1600" u="sng" dirty="0">
                <a:latin typeface="Tw Cen MT Condensed" pitchFamily="34" charset="0"/>
              </a:rPr>
              <a:t>Battleships!</a:t>
            </a:r>
          </a:p>
          <a:p>
            <a:pPr eaLnBrk="1" hangingPunct="1">
              <a:spcBef>
                <a:spcPct val="0"/>
              </a:spcBef>
              <a:buFontTx/>
              <a:buNone/>
            </a:pPr>
            <a:r>
              <a:rPr lang="en-GB" altLang="en-US" sz="1600" dirty="0">
                <a:latin typeface="Tw Cen MT Condensed" pitchFamily="34" charset="0"/>
              </a:rPr>
              <a:t>The first child to sink all</a:t>
            </a:r>
          </a:p>
          <a:p>
            <a:pPr eaLnBrk="1" hangingPunct="1">
              <a:spcBef>
                <a:spcPct val="0"/>
              </a:spcBef>
              <a:buFontTx/>
              <a:buNone/>
            </a:pPr>
            <a:r>
              <a:rPr lang="en-GB" altLang="en-US" sz="1600" dirty="0">
                <a:latin typeface="Tw Cen MT Condensed" pitchFamily="34" charset="0"/>
              </a:rPr>
              <a:t>4 ships wins!</a:t>
            </a:r>
          </a:p>
          <a:p>
            <a:pPr eaLnBrk="1" hangingPunct="1">
              <a:spcBef>
                <a:spcPct val="0"/>
              </a:spcBef>
              <a:buFontTx/>
              <a:buNone/>
            </a:pPr>
            <a:r>
              <a:rPr lang="en-GB" altLang="en-US" sz="1600" dirty="0">
                <a:latin typeface="Tw Cen MT Condensed" pitchFamily="34" charset="0"/>
              </a:rPr>
              <a:t>To sink a ship a child needs to pass a ball at a cone successfully.</a:t>
            </a:r>
            <a:endParaRPr lang="en-GB" altLang="en-US" sz="1600" b="1" i="1" u="sng" dirty="0">
              <a:latin typeface="Tw Cen MT Condensed" pitchFamily="34" charset="0"/>
            </a:endParaRPr>
          </a:p>
          <a:p>
            <a:pPr eaLnBrk="1" hangingPunct="1">
              <a:spcBef>
                <a:spcPct val="0"/>
              </a:spcBef>
              <a:buFontTx/>
              <a:buNone/>
            </a:pPr>
            <a:r>
              <a:rPr lang="en-GB" altLang="en-US" sz="1600" b="1" i="1" u="sng" dirty="0">
                <a:latin typeface="Tw Cen MT Condensed" pitchFamily="34" charset="0"/>
              </a:rPr>
              <a:t>M/A to take aim from further away, L/A to move closer</a:t>
            </a:r>
          </a:p>
        </p:txBody>
      </p:sp>
      <p:sp>
        <p:nvSpPr>
          <p:cNvPr id="48" name="Oval 47"/>
          <p:cNvSpPr/>
          <p:nvPr/>
        </p:nvSpPr>
        <p:spPr>
          <a:xfrm>
            <a:off x="7127190" y="4783921"/>
            <a:ext cx="216024" cy="144016"/>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 name="Isosceles Triangle 48"/>
          <p:cNvSpPr/>
          <p:nvPr/>
        </p:nvSpPr>
        <p:spPr>
          <a:xfrm>
            <a:off x="6228184" y="3933056"/>
            <a:ext cx="250934" cy="288032"/>
          </a:xfrm>
          <a:prstGeom prst="triangl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 name="Isosceles Triangle 49"/>
          <p:cNvSpPr/>
          <p:nvPr/>
        </p:nvSpPr>
        <p:spPr>
          <a:xfrm>
            <a:off x="6839158" y="3933056"/>
            <a:ext cx="250934" cy="288032"/>
          </a:xfrm>
          <a:prstGeom prst="triangl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 name="Isosceles Triangle 50"/>
          <p:cNvSpPr/>
          <p:nvPr/>
        </p:nvSpPr>
        <p:spPr>
          <a:xfrm>
            <a:off x="7487230" y="3933056"/>
            <a:ext cx="250934" cy="288032"/>
          </a:xfrm>
          <a:prstGeom prst="triangl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 name="Isosceles Triangle 51"/>
          <p:cNvSpPr/>
          <p:nvPr/>
        </p:nvSpPr>
        <p:spPr>
          <a:xfrm>
            <a:off x="8100392" y="3933056"/>
            <a:ext cx="250934" cy="288032"/>
          </a:xfrm>
          <a:prstGeom prst="triangl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3" name="Picture 3"/>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26097" t="46393" r="59247" b="29620"/>
          <a:stretch/>
        </p:blipFill>
        <p:spPr bwMode="auto">
          <a:xfrm>
            <a:off x="8023955" y="4509120"/>
            <a:ext cx="471134" cy="433723"/>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54" name="Multiply 53"/>
          <p:cNvSpPr/>
          <p:nvPr/>
        </p:nvSpPr>
        <p:spPr>
          <a:xfrm>
            <a:off x="6964625" y="4797152"/>
            <a:ext cx="217487" cy="233933"/>
          </a:xfrm>
          <a:prstGeom prst="mathMultiply">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55" name="Multiply 54"/>
          <p:cNvSpPr/>
          <p:nvPr/>
        </p:nvSpPr>
        <p:spPr>
          <a:xfrm>
            <a:off x="5580112" y="4797152"/>
            <a:ext cx="217487" cy="233933"/>
          </a:xfrm>
          <a:prstGeom prst="mathMultiply">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pic>
        <p:nvPicPr>
          <p:cNvPr id="56" name="Picture 4" descr="Image result for hockey ball 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092280" y="4611110"/>
            <a:ext cx="244819" cy="244819"/>
          </a:xfrm>
          <a:prstGeom prst="rect">
            <a:avLst/>
          </a:prstGeom>
          <a:noFill/>
          <a:extLst>
            <a:ext uri="{909E8E84-426E-40DD-AFC4-6F175D3DCCD1}">
              <a14:hiddenFill xmlns:a14="http://schemas.microsoft.com/office/drawing/2010/main">
                <a:solidFill>
                  <a:srgbClr val="FFFFFF"/>
                </a:solidFill>
              </a14:hiddenFill>
            </a:ext>
          </a:extLst>
        </p:spPr>
      </p:pic>
      <p:pic>
        <p:nvPicPr>
          <p:cNvPr id="14338"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921603" y="2420888"/>
            <a:ext cx="2610837" cy="12358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8" name="TextBox 57"/>
          <p:cNvSpPr txBox="1">
            <a:spLocks noChangeArrowheads="1"/>
          </p:cNvSpPr>
          <p:nvPr/>
        </p:nvSpPr>
        <p:spPr bwMode="auto">
          <a:xfrm>
            <a:off x="179512" y="5157192"/>
            <a:ext cx="8785101" cy="156966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marL="342900" indent="-342900"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1600" u="sng" dirty="0">
                <a:latin typeface="Tw Cen MT Condensed" pitchFamily="34" charset="0"/>
              </a:rPr>
              <a:t>Open &amp; Fire!</a:t>
            </a:r>
          </a:p>
          <a:p>
            <a:pPr marL="0" indent="0" eaLnBrk="1" hangingPunct="1">
              <a:spcBef>
                <a:spcPct val="0"/>
              </a:spcBef>
              <a:buNone/>
            </a:pPr>
            <a:r>
              <a:rPr lang="en-GB" sz="1600" dirty="0">
                <a:latin typeface="Tw Cen MT Condensed" panose="020B0606020104020203" pitchFamily="34" charset="0"/>
              </a:rPr>
              <a:t>One player takes the role of the feeder, they pass the ball to</a:t>
            </a:r>
          </a:p>
          <a:p>
            <a:pPr marL="0" indent="0" eaLnBrk="1" hangingPunct="1">
              <a:spcBef>
                <a:spcPct val="0"/>
              </a:spcBef>
              <a:buNone/>
            </a:pPr>
            <a:r>
              <a:rPr lang="en-GB" sz="1600" dirty="0">
                <a:latin typeface="Tw Cen MT Condensed" panose="020B0606020104020203" pitchFamily="34" charset="0"/>
              </a:rPr>
              <a:t>the other player who controls the ball, dribbles around the cones</a:t>
            </a:r>
          </a:p>
          <a:p>
            <a:pPr marL="0" indent="0" eaLnBrk="1" hangingPunct="1">
              <a:spcBef>
                <a:spcPct val="0"/>
              </a:spcBef>
              <a:buNone/>
            </a:pPr>
            <a:r>
              <a:rPr lang="en-GB" sz="1600" dirty="0">
                <a:latin typeface="Tw Cen MT Condensed" panose="020B0606020104020203" pitchFamily="34" charset="0"/>
              </a:rPr>
              <a:t>and then shoots at the targets! Let the shooters have ¾ shots</a:t>
            </a:r>
          </a:p>
          <a:p>
            <a:pPr marL="0" indent="0" eaLnBrk="1" hangingPunct="1">
              <a:spcBef>
                <a:spcPct val="0"/>
              </a:spcBef>
              <a:buNone/>
            </a:pPr>
            <a:r>
              <a:rPr lang="en-GB" sz="1600" dirty="0">
                <a:latin typeface="Tw Cen MT Condensed" panose="020B0606020104020203" pitchFamily="34" charset="0"/>
              </a:rPr>
              <a:t>before asking them to swap roles. </a:t>
            </a:r>
          </a:p>
          <a:p>
            <a:pPr marL="0" indent="0" eaLnBrk="1" hangingPunct="1">
              <a:spcBef>
                <a:spcPct val="0"/>
              </a:spcBef>
              <a:buNone/>
            </a:pPr>
            <a:r>
              <a:rPr lang="en-GB" sz="1600" b="1" i="1" u="sng" dirty="0">
                <a:latin typeface="Tw Cen MT Condensed" panose="020B0606020104020203" pitchFamily="34" charset="0"/>
              </a:rPr>
              <a:t>Ask your M/A to  shoot from further away!</a:t>
            </a:r>
            <a:r>
              <a:rPr lang="en-GB" sz="1600" dirty="0">
                <a:latin typeface="Tw Cen MT Condensed" panose="020B0606020104020203" pitchFamily="34" charset="0"/>
              </a:rPr>
              <a:t> </a:t>
            </a:r>
            <a:endParaRPr lang="en-GB" sz="1600" u="sng" dirty="0">
              <a:latin typeface="Tw Cen MT Condensed" panose="020B0606020104020203" pitchFamily="34" charset="0"/>
            </a:endParaRPr>
          </a:p>
        </p:txBody>
      </p:sp>
      <p:pic>
        <p:nvPicPr>
          <p:cNvPr id="14339" name="Picture 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436096" y="5229200"/>
            <a:ext cx="1804789" cy="2616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0" name="Multiply 59"/>
          <p:cNvSpPr/>
          <p:nvPr/>
        </p:nvSpPr>
        <p:spPr>
          <a:xfrm>
            <a:off x="4788024" y="6309320"/>
            <a:ext cx="217487" cy="233933"/>
          </a:xfrm>
          <a:prstGeom prst="mathMultiply">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cxnSp>
        <p:nvCxnSpPr>
          <p:cNvPr id="14337" name="Straight Arrow Connector 14336"/>
          <p:cNvCxnSpPr/>
          <p:nvPr/>
        </p:nvCxnSpPr>
        <p:spPr>
          <a:xfrm>
            <a:off x="5005511" y="6426286"/>
            <a:ext cx="1150665" cy="11696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3" name="Multiply 62"/>
          <p:cNvSpPr/>
          <p:nvPr/>
        </p:nvSpPr>
        <p:spPr>
          <a:xfrm>
            <a:off x="6228184" y="6435427"/>
            <a:ext cx="217487" cy="233933"/>
          </a:xfrm>
          <a:prstGeom prst="mathMultiply">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14341" name="Oval 14340"/>
          <p:cNvSpPr/>
          <p:nvPr/>
        </p:nvSpPr>
        <p:spPr>
          <a:xfrm>
            <a:off x="6084168" y="6327229"/>
            <a:ext cx="144016" cy="126107"/>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6" name="Oval 65"/>
          <p:cNvSpPr/>
          <p:nvPr/>
        </p:nvSpPr>
        <p:spPr>
          <a:xfrm>
            <a:off x="6236568" y="6309320"/>
            <a:ext cx="144016" cy="126107"/>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8" name="Oval 67"/>
          <p:cNvSpPr/>
          <p:nvPr/>
        </p:nvSpPr>
        <p:spPr>
          <a:xfrm>
            <a:off x="6388968" y="6264175"/>
            <a:ext cx="144016" cy="126107"/>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342" name="Oval 14341"/>
          <p:cNvSpPr/>
          <p:nvPr/>
        </p:nvSpPr>
        <p:spPr>
          <a:xfrm>
            <a:off x="6388968" y="5942022"/>
            <a:ext cx="90150" cy="79266"/>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0" name="Oval 69"/>
          <p:cNvSpPr/>
          <p:nvPr/>
        </p:nvSpPr>
        <p:spPr>
          <a:xfrm>
            <a:off x="6570082" y="5942022"/>
            <a:ext cx="90150" cy="79266"/>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1" name="Oval 70"/>
          <p:cNvSpPr/>
          <p:nvPr/>
        </p:nvSpPr>
        <p:spPr>
          <a:xfrm>
            <a:off x="6786106" y="5949280"/>
            <a:ext cx="90150" cy="79266"/>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343" name="TextBox 14342"/>
          <p:cNvSpPr txBox="1"/>
          <p:nvPr/>
        </p:nvSpPr>
        <p:spPr>
          <a:xfrm>
            <a:off x="7669774" y="5589240"/>
            <a:ext cx="1150698" cy="307777"/>
          </a:xfrm>
          <a:prstGeom prst="rect">
            <a:avLst/>
          </a:prstGeom>
          <a:noFill/>
        </p:spPr>
        <p:txBody>
          <a:bodyPr wrap="square" rtlCol="0">
            <a:spAutoFit/>
          </a:bodyPr>
          <a:lstStyle/>
          <a:p>
            <a:r>
              <a:rPr lang="en-GB" sz="1400" dirty="0">
                <a:latin typeface="Tw Cen MT Condensed" panose="020B0606020104020203" pitchFamily="34" charset="0"/>
              </a:rPr>
              <a:t>Shoot before here</a:t>
            </a:r>
          </a:p>
        </p:txBody>
      </p:sp>
      <p:cxnSp>
        <p:nvCxnSpPr>
          <p:cNvPr id="14345" name="Straight Arrow Connector 14344"/>
          <p:cNvCxnSpPr>
            <a:stCxn id="14343" idx="1"/>
          </p:cNvCxnSpPr>
          <p:nvPr/>
        </p:nvCxnSpPr>
        <p:spPr>
          <a:xfrm flipH="1">
            <a:off x="6964625" y="5743129"/>
            <a:ext cx="705149" cy="198893"/>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5" name="TextBox 74"/>
          <p:cNvSpPr txBox="1"/>
          <p:nvPr/>
        </p:nvSpPr>
        <p:spPr>
          <a:xfrm>
            <a:off x="7668344" y="6309320"/>
            <a:ext cx="1150698" cy="307777"/>
          </a:xfrm>
          <a:prstGeom prst="rect">
            <a:avLst/>
          </a:prstGeom>
          <a:noFill/>
        </p:spPr>
        <p:txBody>
          <a:bodyPr wrap="square" rtlCol="0">
            <a:spAutoFit/>
          </a:bodyPr>
          <a:lstStyle/>
          <a:p>
            <a:r>
              <a:rPr lang="en-GB" sz="1400" dirty="0">
                <a:latin typeface="Tw Cen MT Condensed" panose="020B0606020104020203" pitchFamily="34" charset="0"/>
              </a:rPr>
              <a:t>Obstacle cones</a:t>
            </a:r>
          </a:p>
        </p:txBody>
      </p:sp>
      <p:cxnSp>
        <p:nvCxnSpPr>
          <p:cNvPr id="76" name="Straight Arrow Connector 75"/>
          <p:cNvCxnSpPr/>
          <p:nvPr/>
        </p:nvCxnSpPr>
        <p:spPr>
          <a:xfrm flipH="1" flipV="1">
            <a:off x="6660233" y="6292189"/>
            <a:ext cx="952464" cy="16114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496424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1403350" y="42863"/>
            <a:ext cx="6481763" cy="649287"/>
          </a:xfrm>
          <a:prstGeom prst="rect">
            <a:avLst/>
          </a:prstGeom>
          <a:solidFill>
            <a:srgbClr val="00B050"/>
          </a:solidFill>
          <a:ln w="9525">
            <a:solidFill>
              <a:schemeClr val="tx1"/>
            </a:solidFill>
            <a:miter lim="800000"/>
            <a:headEnd/>
            <a:tailEnd/>
          </a:ln>
        </p:spPr>
        <p:txBody>
          <a:bodyPr anchor="ctr">
            <a:normAutofit/>
          </a:bodyPr>
          <a:lstStyle/>
          <a:p>
            <a:pPr algn="ctr" fontAlgn="auto">
              <a:spcBef>
                <a:spcPts val="0"/>
              </a:spcBef>
              <a:spcAft>
                <a:spcPts val="0"/>
              </a:spcAft>
              <a:defRPr/>
            </a:pPr>
            <a:r>
              <a:rPr lang="en-GB" sz="2400" dirty="0">
                <a:latin typeface="Tw Cen MT Condensed Extra Bold" panose="020B0803020202020204" pitchFamily="34" charset="0"/>
                <a:ea typeface="+mj-ea"/>
                <a:cs typeface="+mj-cs"/>
              </a:rPr>
              <a:t> Hockey Year 5- Lesson 1  </a:t>
            </a:r>
          </a:p>
        </p:txBody>
      </p:sp>
      <p:pic>
        <p:nvPicPr>
          <p:cNvPr id="5" name="Picture 3"/>
          <p:cNvPicPr>
            <a:picLocks noChangeAspect="1" noChangeArrowheads="1"/>
          </p:cNvPicPr>
          <p:nvPr/>
        </p:nvPicPr>
        <p:blipFill>
          <a:blip r:embed="rId2">
            <a:extLst>
              <a:ext uri="{28A0092B-C50C-407E-A947-70E740481C1C}">
                <a14:useLocalDpi xmlns:a14="http://schemas.microsoft.com/office/drawing/2010/main" val="0"/>
              </a:ext>
            </a:extLst>
          </a:blip>
          <a:srcRect t="18073" b="15977"/>
          <a:stretch>
            <a:fillRect/>
          </a:stretch>
        </p:blipFill>
        <p:spPr bwMode="auto">
          <a:xfrm>
            <a:off x="322263" y="-26988"/>
            <a:ext cx="1081087" cy="712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3"/>
          <p:cNvPicPr>
            <a:picLocks noChangeAspect="1" noChangeArrowheads="1"/>
          </p:cNvPicPr>
          <p:nvPr/>
        </p:nvPicPr>
        <p:blipFill>
          <a:blip r:embed="rId2">
            <a:extLst>
              <a:ext uri="{28A0092B-C50C-407E-A947-70E740481C1C}">
                <a14:useLocalDpi xmlns:a14="http://schemas.microsoft.com/office/drawing/2010/main" val="0"/>
              </a:ext>
            </a:extLst>
          </a:blip>
          <a:srcRect t="18073" b="15977"/>
          <a:stretch>
            <a:fillRect/>
          </a:stretch>
        </p:blipFill>
        <p:spPr bwMode="auto">
          <a:xfrm>
            <a:off x="7812088" y="-26988"/>
            <a:ext cx="1081087" cy="712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AutoShape 6" descr="Image result for field hockey cartoon pn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8" name="Picture 8" descr="Related imag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43625" y="91670"/>
            <a:ext cx="828175" cy="55167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Related imag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16216" y="84556"/>
            <a:ext cx="828175" cy="551671"/>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8"/>
          <p:cNvSpPr txBox="1">
            <a:spLocks noChangeArrowheads="1"/>
          </p:cNvSpPr>
          <p:nvPr/>
        </p:nvSpPr>
        <p:spPr bwMode="auto">
          <a:xfrm>
            <a:off x="179388" y="2348880"/>
            <a:ext cx="8785225" cy="1323439"/>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marL="342900" indent="-342900"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1600" u="sng" dirty="0">
                <a:latin typeface="Tw Cen MT Condensed" panose="020B0606020104020203" pitchFamily="34" charset="0"/>
              </a:rPr>
              <a:t>Skill intro – ‘Getting familiar with the stick’</a:t>
            </a:r>
          </a:p>
          <a:p>
            <a:pPr eaLnBrk="1" hangingPunct="1">
              <a:spcBef>
                <a:spcPct val="0"/>
              </a:spcBef>
              <a:buFontTx/>
              <a:buNone/>
            </a:pPr>
            <a:r>
              <a:rPr lang="en-GB" altLang="en-US" sz="1600" dirty="0">
                <a:latin typeface="Tw Cen MT Condensed" panose="020B0606020104020203" pitchFamily="34" charset="0"/>
              </a:rPr>
              <a:t>Pupils spread out evenly</a:t>
            </a:r>
            <a:endParaRPr lang="en-GB" altLang="en-US" sz="1600" u="sng" dirty="0">
              <a:latin typeface="Tw Cen MT Condensed" panose="020B0606020104020203" pitchFamily="34" charset="0"/>
            </a:endParaRPr>
          </a:p>
          <a:p>
            <a:pPr eaLnBrk="1" hangingPunct="1">
              <a:spcBef>
                <a:spcPct val="0"/>
              </a:spcBef>
              <a:buFontTx/>
              <a:buNone/>
            </a:pPr>
            <a:r>
              <a:rPr lang="en-GB" altLang="en-US" sz="1600" dirty="0">
                <a:latin typeface="Tw Cen MT Condensed" panose="020B0606020104020203" pitchFamily="34" charset="0"/>
              </a:rPr>
              <a:t>Mark out a large grid using cones</a:t>
            </a:r>
          </a:p>
          <a:p>
            <a:pPr eaLnBrk="1" hangingPunct="1">
              <a:spcBef>
                <a:spcPct val="0"/>
              </a:spcBef>
              <a:buFontTx/>
              <a:buNone/>
            </a:pPr>
            <a:r>
              <a:rPr lang="en-GB" altLang="en-US" sz="1600" dirty="0">
                <a:latin typeface="Tw Cen MT Condensed" panose="020B0606020104020203" pitchFamily="34" charset="0"/>
              </a:rPr>
              <a:t>all pupils find a space within grid.</a:t>
            </a:r>
          </a:p>
          <a:p>
            <a:pPr eaLnBrk="1" hangingPunct="1">
              <a:spcBef>
                <a:spcPct val="0"/>
              </a:spcBef>
              <a:buFontTx/>
              <a:buNone/>
            </a:pPr>
            <a:r>
              <a:rPr lang="en-GB" altLang="en-US" sz="1600" b="1" i="1" u="sng" dirty="0">
                <a:latin typeface="Tw Cen MT Condensed" panose="020B0606020104020203" pitchFamily="34" charset="0"/>
              </a:rPr>
              <a:t>M/A – Flat side throughout, L/A – Can use hands</a:t>
            </a:r>
          </a:p>
        </p:txBody>
      </p:sp>
      <p:sp>
        <p:nvSpPr>
          <p:cNvPr id="11" name="Frame 10"/>
          <p:cNvSpPr/>
          <p:nvPr/>
        </p:nvSpPr>
        <p:spPr>
          <a:xfrm>
            <a:off x="4463901" y="2492325"/>
            <a:ext cx="3996531" cy="1080691"/>
          </a:xfrm>
          <a:prstGeom prst="frame">
            <a:avLst>
              <a:gd name="adj1" fmla="val 5386"/>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solidFill>
                <a:schemeClr val="tx1"/>
              </a:solidFill>
              <a:latin typeface="Tw Cen MT Condensed" panose="020B0606020104020203" pitchFamily="34" charset="0"/>
            </a:endParaRPr>
          </a:p>
        </p:txBody>
      </p:sp>
      <p:sp>
        <p:nvSpPr>
          <p:cNvPr id="12" name="Multiply 11"/>
          <p:cNvSpPr/>
          <p:nvPr/>
        </p:nvSpPr>
        <p:spPr>
          <a:xfrm rot="5400000">
            <a:off x="4680049" y="2636217"/>
            <a:ext cx="215900" cy="215900"/>
          </a:xfrm>
          <a:prstGeom prst="mathMultiply">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latin typeface="Tw Cen MT Condensed" panose="020B0606020104020203" pitchFamily="34" charset="0"/>
            </a:endParaRPr>
          </a:p>
        </p:txBody>
      </p:sp>
      <p:sp>
        <p:nvSpPr>
          <p:cNvPr id="13" name="Multiply 12"/>
          <p:cNvSpPr/>
          <p:nvPr/>
        </p:nvSpPr>
        <p:spPr>
          <a:xfrm rot="5400000">
            <a:off x="4895949" y="3212480"/>
            <a:ext cx="215900" cy="215900"/>
          </a:xfrm>
          <a:prstGeom prst="mathMultiply">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latin typeface="Tw Cen MT Condensed" panose="020B0606020104020203" pitchFamily="34" charset="0"/>
            </a:endParaRPr>
          </a:p>
        </p:txBody>
      </p:sp>
      <p:sp>
        <p:nvSpPr>
          <p:cNvPr id="14" name="Multiply 13"/>
          <p:cNvSpPr/>
          <p:nvPr/>
        </p:nvSpPr>
        <p:spPr>
          <a:xfrm rot="5400000">
            <a:off x="5688112" y="3212480"/>
            <a:ext cx="215900" cy="215900"/>
          </a:xfrm>
          <a:prstGeom prst="mathMultiply">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latin typeface="Tw Cen MT Condensed" panose="020B0606020104020203" pitchFamily="34" charset="0"/>
            </a:endParaRPr>
          </a:p>
        </p:txBody>
      </p:sp>
      <p:sp>
        <p:nvSpPr>
          <p:cNvPr id="15" name="Multiply 14"/>
          <p:cNvSpPr/>
          <p:nvPr/>
        </p:nvSpPr>
        <p:spPr>
          <a:xfrm rot="5400000">
            <a:off x="7992368" y="3140248"/>
            <a:ext cx="215900" cy="217488"/>
          </a:xfrm>
          <a:prstGeom prst="mathMultiply">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latin typeface="Tw Cen MT Condensed" panose="020B0606020104020203" pitchFamily="34" charset="0"/>
            </a:endParaRPr>
          </a:p>
        </p:txBody>
      </p:sp>
      <p:sp>
        <p:nvSpPr>
          <p:cNvPr id="16" name="Multiply 15"/>
          <p:cNvSpPr/>
          <p:nvPr/>
        </p:nvSpPr>
        <p:spPr>
          <a:xfrm rot="5400000">
            <a:off x="7559774" y="2636217"/>
            <a:ext cx="215900" cy="215900"/>
          </a:xfrm>
          <a:prstGeom prst="mathMultiply">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latin typeface="Tw Cen MT Condensed" panose="020B0606020104020203" pitchFamily="34" charset="0"/>
            </a:endParaRPr>
          </a:p>
        </p:txBody>
      </p:sp>
      <p:sp>
        <p:nvSpPr>
          <p:cNvPr id="17" name="Multiply 16"/>
          <p:cNvSpPr/>
          <p:nvPr/>
        </p:nvSpPr>
        <p:spPr>
          <a:xfrm rot="5400000">
            <a:off x="6119912" y="2996580"/>
            <a:ext cx="215900" cy="215900"/>
          </a:xfrm>
          <a:prstGeom prst="mathMultiply">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latin typeface="Tw Cen MT Condensed" panose="020B0606020104020203" pitchFamily="34" charset="0"/>
            </a:endParaRPr>
          </a:p>
        </p:txBody>
      </p:sp>
      <p:sp>
        <p:nvSpPr>
          <p:cNvPr id="18" name="Multiply 17"/>
          <p:cNvSpPr/>
          <p:nvPr/>
        </p:nvSpPr>
        <p:spPr>
          <a:xfrm rot="5400000">
            <a:off x="6984306" y="2924348"/>
            <a:ext cx="215900" cy="217487"/>
          </a:xfrm>
          <a:prstGeom prst="mathMultiply">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latin typeface="Tw Cen MT Condensed" panose="020B0606020104020203" pitchFamily="34" charset="0"/>
            </a:endParaRPr>
          </a:p>
        </p:txBody>
      </p:sp>
      <p:sp>
        <p:nvSpPr>
          <p:cNvPr id="19" name="Multiply 18"/>
          <p:cNvSpPr/>
          <p:nvPr/>
        </p:nvSpPr>
        <p:spPr>
          <a:xfrm rot="5400000">
            <a:off x="5746849" y="2636217"/>
            <a:ext cx="215900" cy="215900"/>
          </a:xfrm>
          <a:prstGeom prst="mathMultiply">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latin typeface="Tw Cen MT Condensed" panose="020B0606020104020203" pitchFamily="34" charset="0"/>
            </a:endParaRPr>
          </a:p>
        </p:txBody>
      </p:sp>
      <p:sp>
        <p:nvSpPr>
          <p:cNvPr id="20" name="Multiply 19"/>
          <p:cNvSpPr/>
          <p:nvPr/>
        </p:nvSpPr>
        <p:spPr>
          <a:xfrm rot="5400000">
            <a:off x="5184081" y="2779886"/>
            <a:ext cx="215900" cy="217487"/>
          </a:xfrm>
          <a:prstGeom prst="mathMultiply">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latin typeface="Tw Cen MT Condensed" panose="020B0606020104020203" pitchFamily="34" charset="0"/>
            </a:endParaRPr>
          </a:p>
        </p:txBody>
      </p:sp>
      <p:sp>
        <p:nvSpPr>
          <p:cNvPr id="21" name="Multiply 20"/>
          <p:cNvSpPr/>
          <p:nvPr/>
        </p:nvSpPr>
        <p:spPr>
          <a:xfrm rot="5400000">
            <a:off x="6840637" y="3212480"/>
            <a:ext cx="215900" cy="215900"/>
          </a:xfrm>
          <a:prstGeom prst="mathMultiply">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latin typeface="Tw Cen MT Condensed" panose="020B0606020104020203" pitchFamily="34" charset="0"/>
            </a:endParaRPr>
          </a:p>
        </p:txBody>
      </p:sp>
      <p:sp>
        <p:nvSpPr>
          <p:cNvPr id="22" name="Multiply 21"/>
          <p:cNvSpPr/>
          <p:nvPr/>
        </p:nvSpPr>
        <p:spPr>
          <a:xfrm rot="5400000">
            <a:off x="6408837" y="2636217"/>
            <a:ext cx="215900" cy="215900"/>
          </a:xfrm>
          <a:prstGeom prst="mathMultiply">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latin typeface="Tw Cen MT Condensed" panose="020B0606020104020203" pitchFamily="34" charset="0"/>
            </a:endParaRPr>
          </a:p>
        </p:txBody>
      </p:sp>
      <p:sp>
        <p:nvSpPr>
          <p:cNvPr id="23" name="TextBox 8"/>
          <p:cNvSpPr txBox="1">
            <a:spLocks noChangeArrowheads="1"/>
          </p:cNvSpPr>
          <p:nvPr/>
        </p:nvSpPr>
        <p:spPr bwMode="auto">
          <a:xfrm>
            <a:off x="179388" y="765175"/>
            <a:ext cx="4321175" cy="156966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1600" u="sng">
                <a:latin typeface="Tw Cen MT Condensed" panose="020B0606020104020203" pitchFamily="34" charset="0"/>
              </a:rPr>
              <a:t>Teaching Points – Stopping the ball:</a:t>
            </a:r>
          </a:p>
          <a:p>
            <a:pPr eaLnBrk="1" hangingPunct="1">
              <a:spcBef>
                <a:spcPct val="0"/>
              </a:spcBef>
            </a:pPr>
            <a:r>
              <a:rPr lang="en-GB" altLang="en-US" sz="1600">
                <a:latin typeface="Tw Cen MT Condensed" panose="020B0606020104020203" pitchFamily="34" charset="0"/>
              </a:rPr>
              <a:t>Bend knees to get close</a:t>
            </a:r>
          </a:p>
          <a:p>
            <a:pPr eaLnBrk="1" hangingPunct="1">
              <a:spcBef>
                <a:spcPct val="0"/>
              </a:spcBef>
            </a:pPr>
            <a:r>
              <a:rPr lang="en-GB" altLang="en-US" sz="1600">
                <a:latin typeface="Tw Cen MT Condensed" panose="020B0606020104020203" pitchFamily="34" charset="0"/>
              </a:rPr>
              <a:t> to the floor</a:t>
            </a:r>
          </a:p>
          <a:p>
            <a:pPr eaLnBrk="1" hangingPunct="1">
              <a:spcBef>
                <a:spcPct val="0"/>
              </a:spcBef>
            </a:pPr>
            <a:r>
              <a:rPr lang="en-GB" altLang="en-US" sz="1600">
                <a:latin typeface="Tw Cen MT Condensed" panose="020B0606020104020203" pitchFamily="34" charset="0"/>
              </a:rPr>
              <a:t>Place stick parallel to floor</a:t>
            </a:r>
          </a:p>
          <a:p>
            <a:pPr eaLnBrk="1" hangingPunct="1">
              <a:spcBef>
                <a:spcPct val="0"/>
              </a:spcBef>
            </a:pPr>
            <a:r>
              <a:rPr lang="en-GB" altLang="en-US" sz="1600">
                <a:latin typeface="Tw Cen MT Condensed" panose="020B0606020104020203" pitchFamily="34" charset="0"/>
              </a:rPr>
              <a:t>Use largest part of the stick</a:t>
            </a:r>
          </a:p>
          <a:p>
            <a:pPr eaLnBrk="1" hangingPunct="1">
              <a:spcBef>
                <a:spcPct val="0"/>
              </a:spcBef>
            </a:pPr>
            <a:r>
              <a:rPr lang="en-GB" altLang="en-US" sz="1600">
                <a:latin typeface="Tw Cen MT Condensed" panose="020B0606020104020203" pitchFamily="34" charset="0"/>
              </a:rPr>
              <a:t>Allow the ball to hit the stick, soft grip</a:t>
            </a:r>
          </a:p>
        </p:txBody>
      </p:sp>
      <p:sp>
        <p:nvSpPr>
          <p:cNvPr id="24" name="TextBox 9"/>
          <p:cNvSpPr txBox="1">
            <a:spLocks noChangeArrowheads="1"/>
          </p:cNvSpPr>
          <p:nvPr/>
        </p:nvSpPr>
        <p:spPr bwMode="auto">
          <a:xfrm>
            <a:off x="4643438" y="765175"/>
            <a:ext cx="4321175" cy="156966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1600" u="sng">
                <a:latin typeface="Tw Cen MT Condensed" panose="020B0606020104020203" pitchFamily="34" charset="0"/>
              </a:rPr>
              <a:t>Teaching Points – Dribbling:</a:t>
            </a:r>
            <a:endParaRPr lang="en-GB" altLang="en-US" sz="1600">
              <a:latin typeface="Tw Cen MT Condensed" panose="020B0606020104020203" pitchFamily="34" charset="0"/>
            </a:endParaRPr>
          </a:p>
          <a:p>
            <a:pPr eaLnBrk="1" hangingPunct="1">
              <a:spcBef>
                <a:spcPct val="0"/>
              </a:spcBef>
            </a:pPr>
            <a:r>
              <a:rPr lang="en-GB" altLang="en-US" sz="1600">
                <a:latin typeface="Tw Cen MT Condensed" panose="020B0606020104020203" pitchFamily="34" charset="0"/>
              </a:rPr>
              <a:t>Keep flat side of stick in contact</a:t>
            </a:r>
          </a:p>
          <a:p>
            <a:pPr eaLnBrk="1" hangingPunct="1">
              <a:spcBef>
                <a:spcPct val="0"/>
              </a:spcBef>
              <a:buFontTx/>
              <a:buNone/>
            </a:pPr>
            <a:r>
              <a:rPr lang="en-GB" altLang="en-US" sz="1600">
                <a:latin typeface="Tw Cen MT Condensed" panose="020B0606020104020203" pitchFamily="34" charset="0"/>
              </a:rPr>
              <a:t>with the ball</a:t>
            </a:r>
          </a:p>
          <a:p>
            <a:pPr eaLnBrk="1" hangingPunct="1">
              <a:spcBef>
                <a:spcPct val="0"/>
              </a:spcBef>
            </a:pPr>
            <a:r>
              <a:rPr lang="en-GB" altLang="en-US" sz="1600">
                <a:latin typeface="Tw Cen MT Condensed" panose="020B0606020104020203" pitchFamily="34" charset="0"/>
              </a:rPr>
              <a:t>Keep the ball close</a:t>
            </a:r>
          </a:p>
          <a:p>
            <a:pPr eaLnBrk="1" hangingPunct="1">
              <a:spcBef>
                <a:spcPct val="0"/>
              </a:spcBef>
            </a:pPr>
            <a:r>
              <a:rPr lang="en-GB" altLang="en-US" sz="1600">
                <a:latin typeface="Tw Cen MT Condensed" panose="020B0606020104020203" pitchFamily="34" charset="0"/>
              </a:rPr>
              <a:t>Glance at ball and where</a:t>
            </a:r>
          </a:p>
          <a:p>
            <a:pPr eaLnBrk="1" hangingPunct="1">
              <a:spcBef>
                <a:spcPct val="0"/>
              </a:spcBef>
              <a:buFontTx/>
              <a:buNone/>
            </a:pPr>
            <a:r>
              <a:rPr lang="en-GB" altLang="en-US" sz="1600">
                <a:latin typeface="Tw Cen MT Condensed" panose="020B0606020104020203" pitchFamily="34" charset="0"/>
              </a:rPr>
              <a:t>you are travelling</a:t>
            </a:r>
          </a:p>
        </p:txBody>
      </p:sp>
      <p:pic>
        <p:nvPicPr>
          <p:cNvPr id="25" name="Picture 66"/>
          <p:cNvPicPr>
            <a:picLocks noChangeAspect="1" noChangeArrowheads="1"/>
          </p:cNvPicPr>
          <p:nvPr/>
        </p:nvPicPr>
        <p:blipFill>
          <a:blip r:embed="rId4" cstate="print">
            <a:extLst>
              <a:ext uri="{28A0092B-C50C-407E-A947-70E740481C1C}">
                <a14:useLocalDpi xmlns:a14="http://schemas.microsoft.com/office/drawing/2010/main" val="0"/>
              </a:ext>
            </a:extLst>
          </a:blip>
          <a:srcRect l="4596" t="50000" r="41608" b="19717"/>
          <a:stretch>
            <a:fillRect/>
          </a:stretch>
        </p:blipFill>
        <p:spPr bwMode="auto">
          <a:xfrm>
            <a:off x="2267744" y="1124670"/>
            <a:ext cx="2151063" cy="79216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26" name="Picture 67"/>
          <p:cNvPicPr>
            <a:picLocks noChangeAspect="1" noChangeArrowheads="1"/>
          </p:cNvPicPr>
          <p:nvPr/>
        </p:nvPicPr>
        <p:blipFill>
          <a:blip r:embed="rId5">
            <a:extLst>
              <a:ext uri="{28A0092B-C50C-407E-A947-70E740481C1C}">
                <a14:useLocalDpi xmlns:a14="http://schemas.microsoft.com/office/drawing/2010/main" val="0"/>
              </a:ext>
            </a:extLst>
          </a:blip>
          <a:srcRect l="27348" t="47836" r="60619" b="29451"/>
          <a:stretch>
            <a:fillRect/>
          </a:stretch>
        </p:blipFill>
        <p:spPr bwMode="auto">
          <a:xfrm>
            <a:off x="7199610" y="836613"/>
            <a:ext cx="1116806" cy="1380619"/>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27" name="TextBox 10"/>
          <p:cNvSpPr txBox="1">
            <a:spLocks noChangeArrowheads="1"/>
          </p:cNvSpPr>
          <p:nvPr/>
        </p:nvSpPr>
        <p:spPr bwMode="auto">
          <a:xfrm>
            <a:off x="179263" y="3717032"/>
            <a:ext cx="4321175" cy="141577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marL="342900" indent="-342900"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1600" u="sng" dirty="0">
                <a:latin typeface="Tw Cen MT Condensed" panose="020B0606020104020203" pitchFamily="34" charset="0"/>
              </a:rPr>
              <a:t>Dribble Return</a:t>
            </a:r>
          </a:p>
          <a:p>
            <a:pPr eaLnBrk="1" hangingPunct="1">
              <a:spcBef>
                <a:spcPct val="0"/>
              </a:spcBef>
              <a:buFontTx/>
              <a:buNone/>
            </a:pPr>
            <a:endParaRPr lang="en-GB" altLang="en-US" sz="1400" u="sng" dirty="0"/>
          </a:p>
          <a:p>
            <a:pPr eaLnBrk="1" hangingPunct="1">
              <a:spcBef>
                <a:spcPct val="0"/>
              </a:spcBef>
              <a:buFontTx/>
              <a:buAutoNum type="arabicPeriod"/>
            </a:pPr>
            <a:endParaRPr lang="en-GB" altLang="en-US" sz="1400" u="sng" dirty="0"/>
          </a:p>
          <a:p>
            <a:pPr eaLnBrk="1" hangingPunct="1">
              <a:spcBef>
                <a:spcPct val="0"/>
              </a:spcBef>
              <a:buFontTx/>
              <a:buAutoNum type="arabicPeriod"/>
            </a:pPr>
            <a:endParaRPr lang="en-GB" altLang="en-US" sz="1400" u="sng" dirty="0"/>
          </a:p>
          <a:p>
            <a:pPr eaLnBrk="1" hangingPunct="1">
              <a:spcBef>
                <a:spcPct val="0"/>
              </a:spcBef>
              <a:buFontTx/>
              <a:buAutoNum type="arabicPeriod"/>
            </a:pPr>
            <a:endParaRPr lang="en-GB" altLang="en-US" sz="1400" u="sng" dirty="0"/>
          </a:p>
          <a:p>
            <a:pPr eaLnBrk="1" hangingPunct="1">
              <a:spcBef>
                <a:spcPct val="0"/>
              </a:spcBef>
              <a:buFontTx/>
              <a:buNone/>
            </a:pPr>
            <a:endParaRPr lang="en-GB" altLang="en-US" sz="1400" u="sng" dirty="0"/>
          </a:p>
        </p:txBody>
      </p:sp>
      <p:sp>
        <p:nvSpPr>
          <p:cNvPr id="28" name="Oval 27"/>
          <p:cNvSpPr/>
          <p:nvPr/>
        </p:nvSpPr>
        <p:spPr>
          <a:xfrm>
            <a:off x="539552" y="4292079"/>
            <a:ext cx="71438" cy="73025"/>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29" name="Oval 28"/>
          <p:cNvSpPr/>
          <p:nvPr/>
        </p:nvSpPr>
        <p:spPr>
          <a:xfrm>
            <a:off x="900162" y="4293096"/>
            <a:ext cx="71438" cy="73025"/>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30" name="Oval 29"/>
          <p:cNvSpPr/>
          <p:nvPr/>
        </p:nvSpPr>
        <p:spPr>
          <a:xfrm>
            <a:off x="1260202" y="4293096"/>
            <a:ext cx="71438" cy="73025"/>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31" name="Oval 30"/>
          <p:cNvSpPr/>
          <p:nvPr/>
        </p:nvSpPr>
        <p:spPr>
          <a:xfrm>
            <a:off x="1620242" y="4293096"/>
            <a:ext cx="71438" cy="73025"/>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32" name="Oval 31"/>
          <p:cNvSpPr/>
          <p:nvPr/>
        </p:nvSpPr>
        <p:spPr>
          <a:xfrm>
            <a:off x="1907704" y="4221088"/>
            <a:ext cx="71438" cy="73025"/>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33" name="Oval 32"/>
          <p:cNvSpPr/>
          <p:nvPr/>
        </p:nvSpPr>
        <p:spPr>
          <a:xfrm>
            <a:off x="2268314" y="4221088"/>
            <a:ext cx="71438" cy="73025"/>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34" name="Oval 33"/>
          <p:cNvSpPr/>
          <p:nvPr/>
        </p:nvSpPr>
        <p:spPr>
          <a:xfrm>
            <a:off x="2628354" y="4149080"/>
            <a:ext cx="71438" cy="73025"/>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35" name="Oval 34"/>
          <p:cNvSpPr/>
          <p:nvPr/>
        </p:nvSpPr>
        <p:spPr>
          <a:xfrm>
            <a:off x="2988394" y="4077072"/>
            <a:ext cx="71438" cy="73025"/>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36" name="Oval 35"/>
          <p:cNvSpPr/>
          <p:nvPr/>
        </p:nvSpPr>
        <p:spPr>
          <a:xfrm>
            <a:off x="3348434" y="4005064"/>
            <a:ext cx="71438" cy="73025"/>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37" name="Oval 36"/>
          <p:cNvSpPr/>
          <p:nvPr/>
        </p:nvSpPr>
        <p:spPr>
          <a:xfrm>
            <a:off x="3780482" y="3933056"/>
            <a:ext cx="71438" cy="73025"/>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38" name="Oval 37"/>
          <p:cNvSpPr/>
          <p:nvPr/>
        </p:nvSpPr>
        <p:spPr>
          <a:xfrm>
            <a:off x="4067944" y="3861048"/>
            <a:ext cx="71438" cy="73025"/>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39" name="Multiply 38"/>
          <p:cNvSpPr/>
          <p:nvPr/>
        </p:nvSpPr>
        <p:spPr>
          <a:xfrm rot="5400000">
            <a:off x="538882" y="4868490"/>
            <a:ext cx="215900" cy="217487"/>
          </a:xfrm>
          <a:prstGeom prst="mathMultiply">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latin typeface="Tw Cen MT Condensed" panose="020B0606020104020203" pitchFamily="34" charset="0"/>
            </a:endParaRPr>
          </a:p>
        </p:txBody>
      </p:sp>
      <p:sp>
        <p:nvSpPr>
          <p:cNvPr id="40" name="Multiply 39"/>
          <p:cNvSpPr/>
          <p:nvPr/>
        </p:nvSpPr>
        <p:spPr>
          <a:xfrm rot="5400000">
            <a:off x="970930" y="4868367"/>
            <a:ext cx="215900" cy="217487"/>
          </a:xfrm>
          <a:prstGeom prst="mathMultiply">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latin typeface="Tw Cen MT Condensed" panose="020B0606020104020203" pitchFamily="34" charset="0"/>
            </a:endParaRPr>
          </a:p>
        </p:txBody>
      </p:sp>
      <p:sp>
        <p:nvSpPr>
          <p:cNvPr id="41" name="Multiply 40"/>
          <p:cNvSpPr/>
          <p:nvPr/>
        </p:nvSpPr>
        <p:spPr>
          <a:xfrm rot="5400000">
            <a:off x="1402978" y="4868367"/>
            <a:ext cx="215900" cy="217487"/>
          </a:xfrm>
          <a:prstGeom prst="mathMultiply">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latin typeface="Tw Cen MT Condensed" panose="020B0606020104020203" pitchFamily="34" charset="0"/>
            </a:endParaRPr>
          </a:p>
        </p:txBody>
      </p:sp>
      <p:sp>
        <p:nvSpPr>
          <p:cNvPr id="42" name="Multiply 41"/>
          <p:cNvSpPr/>
          <p:nvPr/>
        </p:nvSpPr>
        <p:spPr>
          <a:xfrm rot="5400000">
            <a:off x="1836490" y="4868367"/>
            <a:ext cx="215900" cy="217487"/>
          </a:xfrm>
          <a:prstGeom prst="mathMultiply">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latin typeface="Tw Cen MT Condensed" panose="020B0606020104020203" pitchFamily="34" charset="0"/>
            </a:endParaRPr>
          </a:p>
        </p:txBody>
      </p:sp>
      <p:sp>
        <p:nvSpPr>
          <p:cNvPr id="43" name="Multiply 42"/>
          <p:cNvSpPr/>
          <p:nvPr/>
        </p:nvSpPr>
        <p:spPr>
          <a:xfrm rot="5400000">
            <a:off x="2196530" y="4868367"/>
            <a:ext cx="215900" cy="217487"/>
          </a:xfrm>
          <a:prstGeom prst="mathMultiply">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latin typeface="Tw Cen MT Condensed" panose="020B0606020104020203" pitchFamily="34" charset="0"/>
            </a:endParaRPr>
          </a:p>
        </p:txBody>
      </p:sp>
      <p:sp>
        <p:nvSpPr>
          <p:cNvPr id="44" name="Multiply 43"/>
          <p:cNvSpPr/>
          <p:nvPr/>
        </p:nvSpPr>
        <p:spPr>
          <a:xfrm rot="5400000">
            <a:off x="2699122" y="4868367"/>
            <a:ext cx="215900" cy="217487"/>
          </a:xfrm>
          <a:prstGeom prst="mathMultiply">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latin typeface="Tw Cen MT Condensed" panose="020B0606020104020203" pitchFamily="34" charset="0"/>
            </a:endParaRPr>
          </a:p>
        </p:txBody>
      </p:sp>
      <p:sp>
        <p:nvSpPr>
          <p:cNvPr id="45" name="Multiply 44"/>
          <p:cNvSpPr/>
          <p:nvPr/>
        </p:nvSpPr>
        <p:spPr>
          <a:xfrm rot="5400000">
            <a:off x="3132634" y="4868490"/>
            <a:ext cx="215900" cy="217487"/>
          </a:xfrm>
          <a:prstGeom prst="mathMultiply">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latin typeface="Tw Cen MT Condensed" panose="020B0606020104020203" pitchFamily="34" charset="0"/>
            </a:endParaRPr>
          </a:p>
        </p:txBody>
      </p:sp>
      <p:sp>
        <p:nvSpPr>
          <p:cNvPr id="46" name="Multiply 45"/>
          <p:cNvSpPr/>
          <p:nvPr/>
        </p:nvSpPr>
        <p:spPr>
          <a:xfrm rot="5400000">
            <a:off x="3564682" y="4868367"/>
            <a:ext cx="215900" cy="217487"/>
          </a:xfrm>
          <a:prstGeom prst="mathMultiply">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latin typeface="Tw Cen MT Condensed" panose="020B0606020104020203" pitchFamily="34" charset="0"/>
            </a:endParaRPr>
          </a:p>
        </p:txBody>
      </p:sp>
      <p:sp>
        <p:nvSpPr>
          <p:cNvPr id="47" name="Multiply 46"/>
          <p:cNvSpPr/>
          <p:nvPr/>
        </p:nvSpPr>
        <p:spPr>
          <a:xfrm rot="5400000">
            <a:off x="3995266" y="4868367"/>
            <a:ext cx="215900" cy="217487"/>
          </a:xfrm>
          <a:prstGeom prst="mathMultiply">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latin typeface="Tw Cen MT Condensed" panose="020B0606020104020203" pitchFamily="34" charset="0"/>
            </a:endParaRPr>
          </a:p>
        </p:txBody>
      </p:sp>
      <p:sp>
        <p:nvSpPr>
          <p:cNvPr id="48" name="Oval 47"/>
          <p:cNvSpPr/>
          <p:nvPr/>
        </p:nvSpPr>
        <p:spPr>
          <a:xfrm>
            <a:off x="539552" y="4795118"/>
            <a:ext cx="71438" cy="73025"/>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49" name="Oval 48"/>
          <p:cNvSpPr/>
          <p:nvPr/>
        </p:nvSpPr>
        <p:spPr>
          <a:xfrm>
            <a:off x="900162" y="4796135"/>
            <a:ext cx="71438" cy="73025"/>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50" name="Oval 49"/>
          <p:cNvSpPr/>
          <p:nvPr/>
        </p:nvSpPr>
        <p:spPr>
          <a:xfrm>
            <a:off x="1260202" y="4796135"/>
            <a:ext cx="71438" cy="73025"/>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51" name="Oval 50"/>
          <p:cNvSpPr/>
          <p:nvPr/>
        </p:nvSpPr>
        <p:spPr>
          <a:xfrm>
            <a:off x="1620242" y="4796135"/>
            <a:ext cx="71438" cy="73025"/>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52" name="Oval 51"/>
          <p:cNvSpPr/>
          <p:nvPr/>
        </p:nvSpPr>
        <p:spPr>
          <a:xfrm>
            <a:off x="1907704" y="4797152"/>
            <a:ext cx="71438" cy="73025"/>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53" name="Oval 52"/>
          <p:cNvSpPr/>
          <p:nvPr/>
        </p:nvSpPr>
        <p:spPr>
          <a:xfrm>
            <a:off x="2268314" y="4798169"/>
            <a:ext cx="71438" cy="73025"/>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54" name="Oval 53"/>
          <p:cNvSpPr/>
          <p:nvPr/>
        </p:nvSpPr>
        <p:spPr>
          <a:xfrm>
            <a:off x="2628354" y="4798169"/>
            <a:ext cx="71438" cy="73025"/>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55" name="Oval 54"/>
          <p:cNvSpPr/>
          <p:nvPr/>
        </p:nvSpPr>
        <p:spPr>
          <a:xfrm>
            <a:off x="2988394" y="4798169"/>
            <a:ext cx="71438" cy="73025"/>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56" name="Oval 55"/>
          <p:cNvSpPr/>
          <p:nvPr/>
        </p:nvSpPr>
        <p:spPr>
          <a:xfrm>
            <a:off x="3275856" y="4795118"/>
            <a:ext cx="71438" cy="73025"/>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57" name="Oval 56"/>
          <p:cNvSpPr/>
          <p:nvPr/>
        </p:nvSpPr>
        <p:spPr>
          <a:xfrm>
            <a:off x="3636466" y="4796135"/>
            <a:ext cx="71438" cy="73025"/>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58" name="Oval 57"/>
          <p:cNvSpPr/>
          <p:nvPr/>
        </p:nvSpPr>
        <p:spPr>
          <a:xfrm>
            <a:off x="3996506" y="4796135"/>
            <a:ext cx="71438" cy="73025"/>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59" name="Oval 58"/>
          <p:cNvSpPr/>
          <p:nvPr/>
        </p:nvSpPr>
        <p:spPr>
          <a:xfrm>
            <a:off x="4283968" y="4796135"/>
            <a:ext cx="71438" cy="73025"/>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60" name="Oval 59"/>
          <p:cNvSpPr/>
          <p:nvPr/>
        </p:nvSpPr>
        <p:spPr>
          <a:xfrm>
            <a:off x="4356546" y="3789040"/>
            <a:ext cx="71438" cy="73025"/>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61" name="TextBox 10"/>
          <p:cNvSpPr txBox="1">
            <a:spLocks noChangeArrowheads="1"/>
          </p:cNvSpPr>
          <p:nvPr/>
        </p:nvSpPr>
        <p:spPr bwMode="auto">
          <a:xfrm>
            <a:off x="4643313" y="3717032"/>
            <a:ext cx="4321175" cy="141577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marL="342900" indent="-342900"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1600" u="sng" dirty="0">
                <a:latin typeface="Tw Cen MT Condensed" panose="020B0606020104020203" pitchFamily="34" charset="0"/>
              </a:rPr>
              <a:t>Cone slalom </a:t>
            </a:r>
          </a:p>
          <a:p>
            <a:pPr eaLnBrk="1" hangingPunct="1">
              <a:spcBef>
                <a:spcPct val="0"/>
              </a:spcBef>
              <a:buFontTx/>
              <a:buNone/>
            </a:pPr>
            <a:endParaRPr lang="en-GB" altLang="en-US" sz="1400" u="sng" dirty="0"/>
          </a:p>
          <a:p>
            <a:pPr eaLnBrk="1" hangingPunct="1">
              <a:spcBef>
                <a:spcPct val="0"/>
              </a:spcBef>
              <a:buFontTx/>
              <a:buAutoNum type="arabicPeriod"/>
            </a:pPr>
            <a:endParaRPr lang="en-GB" altLang="en-US" sz="1400" u="sng" dirty="0"/>
          </a:p>
          <a:p>
            <a:pPr eaLnBrk="1" hangingPunct="1">
              <a:spcBef>
                <a:spcPct val="0"/>
              </a:spcBef>
              <a:buFontTx/>
              <a:buAutoNum type="arabicPeriod"/>
            </a:pPr>
            <a:endParaRPr lang="en-GB" altLang="en-US" sz="1400" u="sng" dirty="0"/>
          </a:p>
          <a:p>
            <a:pPr eaLnBrk="1" hangingPunct="1">
              <a:spcBef>
                <a:spcPct val="0"/>
              </a:spcBef>
              <a:buFontTx/>
              <a:buAutoNum type="arabicPeriod"/>
            </a:pPr>
            <a:endParaRPr lang="en-GB" altLang="en-US" sz="1400" u="sng" dirty="0"/>
          </a:p>
          <a:p>
            <a:pPr eaLnBrk="1" hangingPunct="1">
              <a:spcBef>
                <a:spcPct val="0"/>
              </a:spcBef>
              <a:buFontTx/>
              <a:buNone/>
            </a:pPr>
            <a:endParaRPr lang="en-GB" altLang="en-US" sz="1400" u="sng" dirty="0"/>
          </a:p>
        </p:txBody>
      </p:sp>
      <p:sp>
        <p:nvSpPr>
          <p:cNvPr id="62" name="Oval 61"/>
          <p:cNvSpPr/>
          <p:nvPr/>
        </p:nvSpPr>
        <p:spPr>
          <a:xfrm>
            <a:off x="7740352" y="4941168"/>
            <a:ext cx="72008" cy="72008"/>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3" name="Oval 62"/>
          <p:cNvSpPr/>
          <p:nvPr/>
        </p:nvSpPr>
        <p:spPr>
          <a:xfrm>
            <a:off x="8676456" y="4941168"/>
            <a:ext cx="72008" cy="72008"/>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4" name="Oval 63"/>
          <p:cNvSpPr/>
          <p:nvPr/>
        </p:nvSpPr>
        <p:spPr>
          <a:xfrm>
            <a:off x="7740352" y="4725144"/>
            <a:ext cx="72008" cy="72008"/>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5" name="Oval 64"/>
          <p:cNvSpPr/>
          <p:nvPr/>
        </p:nvSpPr>
        <p:spPr>
          <a:xfrm>
            <a:off x="7740352" y="4437112"/>
            <a:ext cx="72008" cy="72008"/>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6" name="Oval 65"/>
          <p:cNvSpPr/>
          <p:nvPr/>
        </p:nvSpPr>
        <p:spPr>
          <a:xfrm>
            <a:off x="7740352" y="4149080"/>
            <a:ext cx="72008" cy="72008"/>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7" name="Oval 66"/>
          <p:cNvSpPr/>
          <p:nvPr/>
        </p:nvSpPr>
        <p:spPr>
          <a:xfrm>
            <a:off x="8676456" y="4797152"/>
            <a:ext cx="72008" cy="72008"/>
          </a:xfrm>
          <a:prstGeom prst="ellipse">
            <a:avLst/>
          </a:prstGeom>
          <a:solidFill>
            <a:srgbClr val="68E80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8" name="Oval 67"/>
          <p:cNvSpPr/>
          <p:nvPr/>
        </p:nvSpPr>
        <p:spPr>
          <a:xfrm>
            <a:off x="8676456" y="4581128"/>
            <a:ext cx="72008" cy="72008"/>
          </a:xfrm>
          <a:prstGeom prst="ellipse">
            <a:avLst/>
          </a:prstGeom>
          <a:solidFill>
            <a:srgbClr val="68E80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9" name="Oval 68"/>
          <p:cNvSpPr/>
          <p:nvPr/>
        </p:nvSpPr>
        <p:spPr>
          <a:xfrm>
            <a:off x="8676456" y="4365104"/>
            <a:ext cx="72008" cy="72008"/>
          </a:xfrm>
          <a:prstGeom prst="ellipse">
            <a:avLst/>
          </a:prstGeom>
          <a:solidFill>
            <a:srgbClr val="68E80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0" name="Oval 69"/>
          <p:cNvSpPr/>
          <p:nvPr/>
        </p:nvSpPr>
        <p:spPr>
          <a:xfrm>
            <a:off x="8676456" y="4149080"/>
            <a:ext cx="72008" cy="72008"/>
          </a:xfrm>
          <a:prstGeom prst="ellipse">
            <a:avLst/>
          </a:prstGeom>
          <a:solidFill>
            <a:srgbClr val="68E80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1" name="Oval 70"/>
          <p:cNvSpPr/>
          <p:nvPr/>
        </p:nvSpPr>
        <p:spPr>
          <a:xfrm>
            <a:off x="8676456" y="3933056"/>
            <a:ext cx="72008" cy="72008"/>
          </a:xfrm>
          <a:prstGeom prst="ellipse">
            <a:avLst/>
          </a:prstGeom>
          <a:solidFill>
            <a:srgbClr val="68E80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2" name="Oval 71"/>
          <p:cNvSpPr/>
          <p:nvPr/>
        </p:nvSpPr>
        <p:spPr>
          <a:xfrm>
            <a:off x="8172400" y="4941168"/>
            <a:ext cx="72008" cy="72008"/>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3" name="Oval 72"/>
          <p:cNvSpPr/>
          <p:nvPr/>
        </p:nvSpPr>
        <p:spPr>
          <a:xfrm>
            <a:off x="8172400" y="4797152"/>
            <a:ext cx="72008" cy="72008"/>
          </a:xfrm>
          <a:prstGeom prst="ellipse">
            <a:avLst/>
          </a:prstGeom>
          <a:solidFill>
            <a:srgbClr val="68E80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4" name="Oval 73"/>
          <p:cNvSpPr/>
          <p:nvPr/>
        </p:nvSpPr>
        <p:spPr>
          <a:xfrm>
            <a:off x="8172400" y="4581128"/>
            <a:ext cx="72008" cy="72008"/>
          </a:xfrm>
          <a:prstGeom prst="ellipse">
            <a:avLst/>
          </a:prstGeom>
          <a:solidFill>
            <a:srgbClr val="68E80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5" name="Oval 74"/>
          <p:cNvSpPr/>
          <p:nvPr/>
        </p:nvSpPr>
        <p:spPr>
          <a:xfrm>
            <a:off x="8172400" y="4365104"/>
            <a:ext cx="72008" cy="72008"/>
          </a:xfrm>
          <a:prstGeom prst="ellipse">
            <a:avLst/>
          </a:prstGeom>
          <a:solidFill>
            <a:srgbClr val="68E80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6" name="Oval 75"/>
          <p:cNvSpPr/>
          <p:nvPr/>
        </p:nvSpPr>
        <p:spPr>
          <a:xfrm>
            <a:off x="8172400" y="4149080"/>
            <a:ext cx="72008" cy="72008"/>
          </a:xfrm>
          <a:prstGeom prst="ellipse">
            <a:avLst/>
          </a:prstGeom>
          <a:solidFill>
            <a:srgbClr val="68E80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7" name="Oval 76"/>
          <p:cNvSpPr/>
          <p:nvPr/>
        </p:nvSpPr>
        <p:spPr>
          <a:xfrm>
            <a:off x="8172400" y="3933056"/>
            <a:ext cx="72008" cy="72008"/>
          </a:xfrm>
          <a:prstGeom prst="ellipse">
            <a:avLst/>
          </a:prstGeom>
          <a:solidFill>
            <a:srgbClr val="68E80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8" name="Oval 77"/>
          <p:cNvSpPr/>
          <p:nvPr/>
        </p:nvSpPr>
        <p:spPr>
          <a:xfrm>
            <a:off x="7740352" y="3933056"/>
            <a:ext cx="72008" cy="72008"/>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9" name="Oval 78"/>
          <p:cNvSpPr/>
          <p:nvPr/>
        </p:nvSpPr>
        <p:spPr>
          <a:xfrm>
            <a:off x="7380312" y="4941168"/>
            <a:ext cx="72008" cy="72008"/>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0" name="Oval 79"/>
          <p:cNvSpPr/>
          <p:nvPr/>
        </p:nvSpPr>
        <p:spPr>
          <a:xfrm>
            <a:off x="7380312" y="4725144"/>
            <a:ext cx="72008" cy="72008"/>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1" name="Oval 80"/>
          <p:cNvSpPr/>
          <p:nvPr/>
        </p:nvSpPr>
        <p:spPr>
          <a:xfrm>
            <a:off x="7380312" y="4437112"/>
            <a:ext cx="72008" cy="72008"/>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2" name="Oval 81"/>
          <p:cNvSpPr/>
          <p:nvPr/>
        </p:nvSpPr>
        <p:spPr>
          <a:xfrm>
            <a:off x="7380312" y="4149080"/>
            <a:ext cx="72008" cy="72008"/>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3" name="Oval 82"/>
          <p:cNvSpPr/>
          <p:nvPr/>
        </p:nvSpPr>
        <p:spPr>
          <a:xfrm>
            <a:off x="7380312" y="3933056"/>
            <a:ext cx="72008" cy="72008"/>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4" name="Oval 83"/>
          <p:cNvSpPr/>
          <p:nvPr/>
        </p:nvSpPr>
        <p:spPr>
          <a:xfrm>
            <a:off x="6948264" y="4941168"/>
            <a:ext cx="72008" cy="72008"/>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5" name="Oval 84"/>
          <p:cNvSpPr/>
          <p:nvPr/>
        </p:nvSpPr>
        <p:spPr>
          <a:xfrm>
            <a:off x="6948264" y="4725144"/>
            <a:ext cx="72008" cy="72008"/>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6" name="Oval 85"/>
          <p:cNvSpPr/>
          <p:nvPr/>
        </p:nvSpPr>
        <p:spPr>
          <a:xfrm>
            <a:off x="6948264" y="4437112"/>
            <a:ext cx="72008" cy="72008"/>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7" name="Oval 86"/>
          <p:cNvSpPr/>
          <p:nvPr/>
        </p:nvSpPr>
        <p:spPr>
          <a:xfrm>
            <a:off x="6948264" y="4149080"/>
            <a:ext cx="72008" cy="72008"/>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8" name="Oval 87"/>
          <p:cNvSpPr/>
          <p:nvPr/>
        </p:nvSpPr>
        <p:spPr>
          <a:xfrm>
            <a:off x="6948264" y="3933056"/>
            <a:ext cx="72008" cy="72008"/>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9" name="Oval 88"/>
          <p:cNvSpPr/>
          <p:nvPr/>
        </p:nvSpPr>
        <p:spPr>
          <a:xfrm>
            <a:off x="6516216" y="4941168"/>
            <a:ext cx="72008" cy="72008"/>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0" name="Oval 89"/>
          <p:cNvSpPr/>
          <p:nvPr/>
        </p:nvSpPr>
        <p:spPr>
          <a:xfrm>
            <a:off x="6516216" y="4725144"/>
            <a:ext cx="72008" cy="72008"/>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1" name="Oval 90"/>
          <p:cNvSpPr/>
          <p:nvPr/>
        </p:nvSpPr>
        <p:spPr>
          <a:xfrm>
            <a:off x="6516216" y="4365104"/>
            <a:ext cx="72008" cy="72008"/>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2" name="Oval 91"/>
          <p:cNvSpPr/>
          <p:nvPr/>
        </p:nvSpPr>
        <p:spPr>
          <a:xfrm>
            <a:off x="6516216" y="4005064"/>
            <a:ext cx="72008" cy="72008"/>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3" name="Oval 92"/>
          <p:cNvSpPr/>
          <p:nvPr/>
        </p:nvSpPr>
        <p:spPr>
          <a:xfrm>
            <a:off x="6228184" y="4941168"/>
            <a:ext cx="72008" cy="72008"/>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4" name="Oval 93"/>
          <p:cNvSpPr/>
          <p:nvPr/>
        </p:nvSpPr>
        <p:spPr>
          <a:xfrm>
            <a:off x="6228184" y="4725144"/>
            <a:ext cx="72008" cy="72008"/>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5" name="Oval 94"/>
          <p:cNvSpPr/>
          <p:nvPr/>
        </p:nvSpPr>
        <p:spPr>
          <a:xfrm>
            <a:off x="6228184" y="4365104"/>
            <a:ext cx="72008" cy="72008"/>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6" name="Oval 95"/>
          <p:cNvSpPr/>
          <p:nvPr/>
        </p:nvSpPr>
        <p:spPr>
          <a:xfrm>
            <a:off x="6228184" y="4005064"/>
            <a:ext cx="72008" cy="72008"/>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7" name="Oval 96"/>
          <p:cNvSpPr/>
          <p:nvPr/>
        </p:nvSpPr>
        <p:spPr>
          <a:xfrm>
            <a:off x="5940152" y="4941168"/>
            <a:ext cx="72008" cy="72008"/>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8" name="Oval 97"/>
          <p:cNvSpPr/>
          <p:nvPr/>
        </p:nvSpPr>
        <p:spPr>
          <a:xfrm>
            <a:off x="5940152" y="4725144"/>
            <a:ext cx="72008" cy="72008"/>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9" name="Oval 98"/>
          <p:cNvSpPr/>
          <p:nvPr/>
        </p:nvSpPr>
        <p:spPr>
          <a:xfrm>
            <a:off x="5940152" y="4365104"/>
            <a:ext cx="72008" cy="72008"/>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0" name="Oval 99"/>
          <p:cNvSpPr/>
          <p:nvPr/>
        </p:nvSpPr>
        <p:spPr>
          <a:xfrm>
            <a:off x="5940152" y="4005064"/>
            <a:ext cx="72008" cy="72008"/>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1" name="Oval 100"/>
          <p:cNvSpPr/>
          <p:nvPr/>
        </p:nvSpPr>
        <p:spPr>
          <a:xfrm>
            <a:off x="5580112" y="4941168"/>
            <a:ext cx="72008" cy="72008"/>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2" name="Oval 101"/>
          <p:cNvSpPr/>
          <p:nvPr/>
        </p:nvSpPr>
        <p:spPr>
          <a:xfrm>
            <a:off x="5292080" y="4941168"/>
            <a:ext cx="72008" cy="72008"/>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3" name="Oval 102"/>
          <p:cNvSpPr/>
          <p:nvPr/>
        </p:nvSpPr>
        <p:spPr>
          <a:xfrm>
            <a:off x="5580112" y="4149080"/>
            <a:ext cx="72008" cy="72008"/>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4" name="Oval 103"/>
          <p:cNvSpPr/>
          <p:nvPr/>
        </p:nvSpPr>
        <p:spPr>
          <a:xfrm>
            <a:off x="5292080" y="4149080"/>
            <a:ext cx="72008" cy="72008"/>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5" name="TextBox 8"/>
          <p:cNvSpPr txBox="1">
            <a:spLocks noChangeArrowheads="1"/>
          </p:cNvSpPr>
          <p:nvPr/>
        </p:nvSpPr>
        <p:spPr bwMode="auto">
          <a:xfrm>
            <a:off x="179512" y="5229200"/>
            <a:ext cx="8785225" cy="156966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marL="342900" indent="-342900"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1600" u="sng" dirty="0">
                <a:latin typeface="Tw Cen MT Condensed" panose="020B0606020104020203" pitchFamily="34" charset="0"/>
              </a:rPr>
              <a:t>Dribbling Gates</a:t>
            </a:r>
          </a:p>
          <a:p>
            <a:pPr marL="0" indent="0" eaLnBrk="1" hangingPunct="1">
              <a:spcBef>
                <a:spcPct val="0"/>
              </a:spcBef>
              <a:buNone/>
            </a:pPr>
            <a:r>
              <a:rPr lang="en-GB" altLang="en-US" sz="1600" dirty="0">
                <a:latin typeface="Tw Cen MT Condensed" panose="020B0606020104020203" pitchFamily="34" charset="0"/>
              </a:rPr>
              <a:t>Red = Large space between cones. Blue = Medium space between cones.</a:t>
            </a:r>
          </a:p>
          <a:p>
            <a:pPr marL="0" indent="0" eaLnBrk="1" hangingPunct="1">
              <a:spcBef>
                <a:spcPct val="0"/>
              </a:spcBef>
              <a:buNone/>
            </a:pPr>
            <a:r>
              <a:rPr lang="en-GB" altLang="en-US" sz="1600" dirty="0">
                <a:latin typeface="Tw Cen MT Condensed" panose="020B0606020104020203" pitchFamily="34" charset="0"/>
              </a:rPr>
              <a:t>Yellow = Small space. Let the children practice dribbling through the gates,</a:t>
            </a:r>
          </a:p>
          <a:p>
            <a:pPr marL="0" indent="0" eaLnBrk="1" hangingPunct="1">
              <a:spcBef>
                <a:spcPct val="0"/>
              </a:spcBef>
              <a:buNone/>
            </a:pPr>
            <a:r>
              <a:rPr lang="en-GB" altLang="en-US" sz="1600" dirty="0">
                <a:latin typeface="Tw Cen MT Condensed" panose="020B0606020104020203" pitchFamily="34" charset="0"/>
              </a:rPr>
              <a:t>ensuring they keep the ball close to them. </a:t>
            </a:r>
            <a:r>
              <a:rPr lang="en-GB" altLang="en-US" sz="1600" b="1" dirty="0">
                <a:latin typeface="Tw Cen MT Condensed" panose="020B0606020104020203" pitchFamily="34" charset="0"/>
              </a:rPr>
              <a:t>PROGRESSION – </a:t>
            </a:r>
            <a:r>
              <a:rPr lang="en-GB" altLang="en-US" sz="1600" dirty="0">
                <a:latin typeface="Tw Cen MT Condensed" panose="020B0606020104020203" pitchFamily="34" charset="0"/>
              </a:rPr>
              <a:t>Set a time limit,</a:t>
            </a:r>
          </a:p>
          <a:p>
            <a:pPr marL="0" indent="0" eaLnBrk="1" hangingPunct="1">
              <a:spcBef>
                <a:spcPct val="0"/>
              </a:spcBef>
              <a:buNone/>
            </a:pPr>
            <a:r>
              <a:rPr lang="en-GB" altLang="en-US" sz="1600" dirty="0">
                <a:latin typeface="Tw Cen MT Condensed" panose="020B0606020104020203" pitchFamily="34" charset="0"/>
              </a:rPr>
              <a:t>how many gates can you go through in 1 minute. Go!</a:t>
            </a:r>
          </a:p>
          <a:p>
            <a:pPr marL="0" indent="0" eaLnBrk="1" hangingPunct="1">
              <a:spcBef>
                <a:spcPct val="0"/>
              </a:spcBef>
              <a:buNone/>
            </a:pPr>
            <a:r>
              <a:rPr lang="en-GB" altLang="en-US" sz="1600" b="1" i="1" u="sng" dirty="0">
                <a:latin typeface="Tw Cen MT Condensed" panose="020B0606020104020203" pitchFamily="34" charset="0"/>
              </a:rPr>
              <a:t>M/A can only use Yellow gates</a:t>
            </a:r>
            <a:endParaRPr lang="en-GB" altLang="en-US" sz="1600" u="sng" dirty="0">
              <a:latin typeface="Tw Cen MT Condensed" panose="020B0606020104020203" pitchFamily="34" charset="0"/>
            </a:endParaRPr>
          </a:p>
        </p:txBody>
      </p:sp>
      <p:sp>
        <p:nvSpPr>
          <p:cNvPr id="106" name="Rectangle 105"/>
          <p:cNvSpPr/>
          <p:nvPr/>
        </p:nvSpPr>
        <p:spPr>
          <a:xfrm>
            <a:off x="5364113" y="5373216"/>
            <a:ext cx="2808287" cy="122413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7" name="Oval 106"/>
          <p:cNvSpPr/>
          <p:nvPr/>
        </p:nvSpPr>
        <p:spPr>
          <a:xfrm>
            <a:off x="7452320" y="5445224"/>
            <a:ext cx="72008" cy="72008"/>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8" name="Oval 107"/>
          <p:cNvSpPr/>
          <p:nvPr/>
        </p:nvSpPr>
        <p:spPr>
          <a:xfrm>
            <a:off x="7740352" y="5877272"/>
            <a:ext cx="72008" cy="72008"/>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9" name="Oval 108"/>
          <p:cNvSpPr/>
          <p:nvPr/>
        </p:nvSpPr>
        <p:spPr>
          <a:xfrm>
            <a:off x="6372200" y="6381328"/>
            <a:ext cx="72008" cy="72008"/>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0" name="Oval 109"/>
          <p:cNvSpPr/>
          <p:nvPr/>
        </p:nvSpPr>
        <p:spPr>
          <a:xfrm>
            <a:off x="5652120" y="6381328"/>
            <a:ext cx="72008" cy="72008"/>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1" name="Oval 110"/>
          <p:cNvSpPr/>
          <p:nvPr/>
        </p:nvSpPr>
        <p:spPr>
          <a:xfrm>
            <a:off x="6012160" y="5445224"/>
            <a:ext cx="72008" cy="72008"/>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2" name="Oval 111"/>
          <p:cNvSpPr/>
          <p:nvPr/>
        </p:nvSpPr>
        <p:spPr>
          <a:xfrm>
            <a:off x="5436096" y="5733256"/>
            <a:ext cx="72008" cy="72008"/>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3" name="Oval 112"/>
          <p:cNvSpPr/>
          <p:nvPr/>
        </p:nvSpPr>
        <p:spPr>
          <a:xfrm>
            <a:off x="5868144" y="5805264"/>
            <a:ext cx="72008" cy="72008"/>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4" name="Oval 113"/>
          <p:cNvSpPr/>
          <p:nvPr/>
        </p:nvSpPr>
        <p:spPr>
          <a:xfrm>
            <a:off x="6084168" y="6021288"/>
            <a:ext cx="72008" cy="72008"/>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5" name="Oval 114"/>
          <p:cNvSpPr/>
          <p:nvPr/>
        </p:nvSpPr>
        <p:spPr>
          <a:xfrm>
            <a:off x="6588224" y="6381328"/>
            <a:ext cx="72008" cy="72008"/>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6" name="Oval 115"/>
          <p:cNvSpPr/>
          <p:nvPr/>
        </p:nvSpPr>
        <p:spPr>
          <a:xfrm>
            <a:off x="6948264" y="6381328"/>
            <a:ext cx="72008" cy="72008"/>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7" name="Oval 116"/>
          <p:cNvSpPr/>
          <p:nvPr/>
        </p:nvSpPr>
        <p:spPr>
          <a:xfrm>
            <a:off x="7596336" y="6381328"/>
            <a:ext cx="72008" cy="72008"/>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8" name="Oval 117"/>
          <p:cNvSpPr/>
          <p:nvPr/>
        </p:nvSpPr>
        <p:spPr>
          <a:xfrm>
            <a:off x="7812360" y="6381328"/>
            <a:ext cx="72008" cy="72008"/>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9" name="Oval 118"/>
          <p:cNvSpPr/>
          <p:nvPr/>
        </p:nvSpPr>
        <p:spPr>
          <a:xfrm>
            <a:off x="6588224" y="5517232"/>
            <a:ext cx="72008" cy="72008"/>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0" name="Oval 119"/>
          <p:cNvSpPr/>
          <p:nvPr/>
        </p:nvSpPr>
        <p:spPr>
          <a:xfrm>
            <a:off x="6588224" y="5733256"/>
            <a:ext cx="72008" cy="72008"/>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1" name="Oval 120"/>
          <p:cNvSpPr/>
          <p:nvPr/>
        </p:nvSpPr>
        <p:spPr>
          <a:xfrm>
            <a:off x="7308304" y="6093296"/>
            <a:ext cx="72008" cy="72008"/>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2" name="Oval 121"/>
          <p:cNvSpPr/>
          <p:nvPr/>
        </p:nvSpPr>
        <p:spPr>
          <a:xfrm>
            <a:off x="7236296" y="5949280"/>
            <a:ext cx="72008" cy="72008"/>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3" name="Oval 122"/>
          <p:cNvSpPr/>
          <p:nvPr/>
        </p:nvSpPr>
        <p:spPr>
          <a:xfrm>
            <a:off x="5436096" y="6021288"/>
            <a:ext cx="72008" cy="72008"/>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4" name="Oval 123"/>
          <p:cNvSpPr/>
          <p:nvPr/>
        </p:nvSpPr>
        <p:spPr>
          <a:xfrm>
            <a:off x="5652120" y="6021288"/>
            <a:ext cx="72008" cy="72008"/>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1351886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bwMode="auto">
          <a:xfrm>
            <a:off x="1403350" y="42863"/>
            <a:ext cx="6481763" cy="649287"/>
          </a:xfrm>
          <a:prstGeom prst="rect">
            <a:avLst/>
          </a:prstGeom>
          <a:solidFill>
            <a:srgbClr val="00B050"/>
          </a:solidFill>
          <a:ln w="9525">
            <a:solidFill>
              <a:schemeClr val="tx1"/>
            </a:solidFill>
            <a:miter lim="800000"/>
            <a:headEnd/>
            <a:tailEnd/>
          </a:ln>
        </p:spPr>
        <p:txBody>
          <a:bodyPr anchor="ctr">
            <a:normAutofit/>
          </a:bodyPr>
          <a:lstStyle/>
          <a:p>
            <a:pPr algn="ctr" fontAlgn="auto">
              <a:spcBef>
                <a:spcPts val="0"/>
              </a:spcBef>
              <a:spcAft>
                <a:spcPts val="0"/>
              </a:spcAft>
              <a:defRPr/>
            </a:pPr>
            <a:r>
              <a:rPr lang="en-GB" sz="2400" dirty="0">
                <a:latin typeface="Tw Cen MT Condensed Extra Bold" panose="020B0803020202020204" pitchFamily="34" charset="0"/>
                <a:ea typeface="+mj-ea"/>
                <a:cs typeface="+mj-cs"/>
              </a:rPr>
              <a:t> Hockey Year 5- Lesson 2  </a:t>
            </a:r>
          </a:p>
        </p:txBody>
      </p:sp>
      <p:pic>
        <p:nvPicPr>
          <p:cNvPr id="7" name="Picture 3"/>
          <p:cNvPicPr>
            <a:picLocks noChangeAspect="1" noChangeArrowheads="1"/>
          </p:cNvPicPr>
          <p:nvPr/>
        </p:nvPicPr>
        <p:blipFill>
          <a:blip r:embed="rId2">
            <a:extLst>
              <a:ext uri="{28A0092B-C50C-407E-A947-70E740481C1C}">
                <a14:useLocalDpi xmlns:a14="http://schemas.microsoft.com/office/drawing/2010/main" val="0"/>
              </a:ext>
            </a:extLst>
          </a:blip>
          <a:srcRect t="18073" b="15977"/>
          <a:stretch>
            <a:fillRect/>
          </a:stretch>
        </p:blipFill>
        <p:spPr bwMode="auto">
          <a:xfrm>
            <a:off x="322263" y="-26988"/>
            <a:ext cx="1081087" cy="712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3"/>
          <p:cNvPicPr>
            <a:picLocks noChangeAspect="1" noChangeArrowheads="1"/>
          </p:cNvPicPr>
          <p:nvPr/>
        </p:nvPicPr>
        <p:blipFill>
          <a:blip r:embed="rId2">
            <a:extLst>
              <a:ext uri="{28A0092B-C50C-407E-A947-70E740481C1C}">
                <a14:useLocalDpi xmlns:a14="http://schemas.microsoft.com/office/drawing/2010/main" val="0"/>
              </a:ext>
            </a:extLst>
          </a:blip>
          <a:srcRect t="18073" b="15977"/>
          <a:stretch>
            <a:fillRect/>
          </a:stretch>
        </p:blipFill>
        <p:spPr bwMode="auto">
          <a:xfrm>
            <a:off x="7812088" y="-26988"/>
            <a:ext cx="1081087" cy="712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12"/>
          <p:cNvSpPr txBox="1">
            <a:spLocks noChangeArrowheads="1"/>
          </p:cNvSpPr>
          <p:nvPr/>
        </p:nvSpPr>
        <p:spPr bwMode="auto">
          <a:xfrm>
            <a:off x="5940425" y="1932707"/>
            <a:ext cx="30241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2000">
                <a:latin typeface="Tw Cen MT Condensed Extra Bold" pitchFamily="34" charset="0"/>
              </a:rPr>
              <a:t>Inspiration in P.E! - </a:t>
            </a:r>
          </a:p>
        </p:txBody>
      </p:sp>
      <p:sp>
        <p:nvSpPr>
          <p:cNvPr id="10" name="TextBox 10"/>
          <p:cNvSpPr txBox="1">
            <a:spLocks noChangeArrowheads="1"/>
          </p:cNvSpPr>
          <p:nvPr/>
        </p:nvSpPr>
        <p:spPr bwMode="auto">
          <a:xfrm>
            <a:off x="179388" y="1932707"/>
            <a:ext cx="29527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2000" dirty="0">
                <a:latin typeface="Tw Cen MT Condensed Extra Bold" pitchFamily="34" charset="0"/>
              </a:rPr>
              <a:t>Numeracy</a:t>
            </a:r>
            <a:r>
              <a:rPr lang="en-GB" altLang="en-US" sz="1800" dirty="0">
                <a:latin typeface="Tw Cen MT Condensed Extra Bold" pitchFamily="34" charset="0"/>
              </a:rPr>
              <a:t> in P.E! - </a:t>
            </a:r>
          </a:p>
        </p:txBody>
      </p:sp>
      <p:sp>
        <p:nvSpPr>
          <p:cNvPr id="11" name="TextBox 11"/>
          <p:cNvSpPr txBox="1">
            <a:spLocks noChangeArrowheads="1"/>
          </p:cNvSpPr>
          <p:nvPr/>
        </p:nvSpPr>
        <p:spPr bwMode="auto">
          <a:xfrm>
            <a:off x="3132138" y="1932707"/>
            <a:ext cx="280828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2000">
                <a:latin typeface="Tw Cen MT Condensed Extra Bold" pitchFamily="34" charset="0"/>
              </a:rPr>
              <a:t>Literacy in P.E! - </a:t>
            </a:r>
          </a:p>
        </p:txBody>
      </p:sp>
      <p:pic>
        <p:nvPicPr>
          <p:cNvPr id="13" name="Picture 20" descr="C:\Users\class3\AppData\Local\Microsoft\Windows\Temporary Internet Files\Low\Content.IE5\JRAFYQTJ\+%20Goal[1].jpg"/>
          <p:cNvPicPr>
            <a:picLocks noChangeAspect="1" noChangeArrowheads="1"/>
          </p:cNvPicPr>
          <p:nvPr/>
        </p:nvPicPr>
        <p:blipFill>
          <a:blip r:embed="rId3">
            <a:extLst>
              <a:ext uri="{28A0092B-C50C-407E-A947-70E740481C1C}">
                <a14:useLocalDpi xmlns:a14="http://schemas.microsoft.com/office/drawing/2010/main" val="0"/>
              </a:ext>
            </a:extLst>
          </a:blip>
          <a:srcRect t="3590" b="4846"/>
          <a:stretch>
            <a:fillRect/>
          </a:stretch>
        </p:blipFill>
        <p:spPr bwMode="auto">
          <a:xfrm>
            <a:off x="2300288" y="1916832"/>
            <a:ext cx="542925"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23" descr="http://tummax.com/wp-content/uploads/2015/05/wow.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27988" y="1932707"/>
            <a:ext cx="841375"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Rectangle 15"/>
          <p:cNvSpPr>
            <a:spLocks noChangeArrowheads="1"/>
          </p:cNvSpPr>
          <p:nvPr/>
        </p:nvSpPr>
        <p:spPr bwMode="auto">
          <a:xfrm>
            <a:off x="179388" y="3273946"/>
            <a:ext cx="8785225" cy="3539430"/>
          </a:xfrm>
          <a:prstGeom prst="rect">
            <a:avLst/>
          </a:prstGeom>
          <a:noFill/>
          <a:ln w="9525">
            <a:solidFill>
              <a:schemeClr val="tx1"/>
            </a:solidFill>
            <a:miter lim="800000"/>
            <a:headEnd/>
            <a:tailEnd/>
          </a:ln>
        </p:spPr>
        <p:txBody>
          <a:bodyPr>
            <a:spAutoFit/>
          </a:bodyPr>
          <a:lstStyle/>
          <a:p>
            <a:pPr>
              <a:defRPr/>
            </a:pPr>
            <a:r>
              <a:rPr lang="en-GB" sz="1600" u="sng" dirty="0">
                <a:latin typeface="Tw Cen MT Condensed" panose="020B0606020104020203" pitchFamily="34" charset="0"/>
              </a:rPr>
              <a:t>1.Warm-up – </a:t>
            </a:r>
            <a:r>
              <a:rPr lang="en-GB" sz="1600" dirty="0">
                <a:latin typeface="Tw Cen MT Condensed" panose="020B0606020104020203" pitchFamily="34" charset="0"/>
              </a:rPr>
              <a:t>Pupils start jogging around the playing area avoiding each other &amp; listening, when the teacher calls out “French Potty!” children must freeze with their knee’s bent and their back straight! STRETCH, then repeat &amp; move to </a:t>
            </a:r>
            <a:r>
              <a:rPr lang="en-GB" sz="1600" u="sng" dirty="0">
                <a:latin typeface="Tw Cen MT Condensed" panose="020B0606020104020203" pitchFamily="34" charset="0"/>
              </a:rPr>
              <a:t>‘Getting familiar with the stick’ (see prev. lesson)</a:t>
            </a:r>
          </a:p>
          <a:p>
            <a:pPr>
              <a:defRPr/>
            </a:pPr>
            <a:endParaRPr lang="en-GB" altLang="en-US" sz="1600" u="sng" dirty="0">
              <a:latin typeface="Tw Cen MT Condensed" panose="020B0606020104020203" pitchFamily="34" charset="0"/>
            </a:endParaRPr>
          </a:p>
          <a:p>
            <a:pPr>
              <a:spcBef>
                <a:spcPct val="0"/>
              </a:spcBef>
            </a:pPr>
            <a:r>
              <a:rPr lang="en-GB" altLang="en-US" sz="1600" u="sng" dirty="0">
                <a:latin typeface="Tw Cen MT Condensed" panose="020B0606020104020203" pitchFamily="34" charset="0"/>
              </a:rPr>
              <a:t>2. Dribbling Gates – </a:t>
            </a:r>
            <a:r>
              <a:rPr lang="en-GB" altLang="en-US" sz="1600" dirty="0">
                <a:latin typeface="Tw Cen MT Condensed" panose="020B0606020104020203" pitchFamily="34" charset="0"/>
              </a:rPr>
              <a:t>Lay out ‘gates’ using cones around your playing area. Use 3 colours to so, Red = Large space between cones. Blue = Medium space between cones. Yellow = Small space. Let the children practice dribbling through the gates, ensuring they keep the ball close to them. </a:t>
            </a:r>
            <a:r>
              <a:rPr lang="en-GB" altLang="en-US" sz="1600" b="1" dirty="0">
                <a:latin typeface="Tw Cen MT Condensed" panose="020B0606020104020203" pitchFamily="34" charset="0"/>
              </a:rPr>
              <a:t>PROGRESSION – </a:t>
            </a:r>
            <a:r>
              <a:rPr lang="en-GB" altLang="en-US" sz="1600" dirty="0">
                <a:latin typeface="Tw Cen MT Condensed" panose="020B0606020104020203" pitchFamily="34" charset="0"/>
              </a:rPr>
              <a:t>Set a time limit, how many gates can you go through in 1 minute. Go! </a:t>
            </a:r>
            <a:r>
              <a:rPr lang="en-GB" altLang="en-US" sz="1600" b="1" i="1" u="sng" dirty="0">
                <a:latin typeface="Tw Cen MT Condensed" panose="020B0606020104020203" pitchFamily="34" charset="0"/>
              </a:rPr>
              <a:t>M/A can only use Yellow gates</a:t>
            </a:r>
          </a:p>
          <a:p>
            <a:pPr>
              <a:spcBef>
                <a:spcPct val="0"/>
              </a:spcBef>
            </a:pPr>
            <a:endParaRPr lang="en-GB" altLang="en-US" sz="1600" b="1" i="1" u="sng" dirty="0">
              <a:latin typeface="Tw Cen MT Condensed" panose="020B0606020104020203" pitchFamily="34" charset="0"/>
            </a:endParaRPr>
          </a:p>
          <a:p>
            <a:pPr>
              <a:spcBef>
                <a:spcPct val="0"/>
              </a:spcBef>
            </a:pPr>
            <a:r>
              <a:rPr lang="en-GB" altLang="en-US" sz="1600" u="sng" dirty="0">
                <a:latin typeface="Tw Cen MT Condensed" panose="020B0606020104020203" pitchFamily="34" charset="0"/>
              </a:rPr>
              <a:t>3. Passing in pairs:</a:t>
            </a:r>
            <a:r>
              <a:rPr lang="en-GB" altLang="en-US" sz="1600" dirty="0">
                <a:latin typeface="Tw Cen MT Condensed" panose="020B0606020104020203" pitchFamily="34" charset="0"/>
              </a:rPr>
              <a:t> Pupils organised into pairs of similar ability (use Coloured bibs to make this easier, Blue must partner up with a blue </a:t>
            </a:r>
            <a:r>
              <a:rPr lang="en-GB" altLang="en-US" sz="1600" dirty="0" err="1">
                <a:latin typeface="Tw Cen MT Condensed" panose="020B0606020104020203" pitchFamily="34" charset="0"/>
              </a:rPr>
              <a:t>etc</a:t>
            </a:r>
            <a:r>
              <a:rPr lang="en-GB" altLang="en-US" sz="1600" dirty="0">
                <a:latin typeface="Tw Cen MT Condensed" panose="020B0606020104020203" pitchFamily="34" charset="0"/>
              </a:rPr>
              <a:t>). Pupils practice skill in isolation, opposite partner.  Control, pass, control, pass. </a:t>
            </a:r>
            <a:r>
              <a:rPr lang="en-GB" altLang="en-US" sz="1600" i="1" dirty="0">
                <a:latin typeface="Tw Cen MT Condensed" panose="020B0606020104020203" pitchFamily="34" charset="0"/>
              </a:rPr>
              <a:t> </a:t>
            </a:r>
            <a:r>
              <a:rPr lang="en-GB" altLang="en-US" sz="1600" b="1" i="1" u="sng" dirty="0">
                <a:latin typeface="Tw Cen MT Condensed" panose="020B0606020104020203" pitchFamily="34" charset="0"/>
              </a:rPr>
              <a:t>M/A pupils should practice the skill over a greater distance, w/ both feet. L/A Close together.</a:t>
            </a:r>
          </a:p>
          <a:p>
            <a:pPr>
              <a:spcBef>
                <a:spcPct val="0"/>
              </a:spcBef>
            </a:pPr>
            <a:endParaRPr lang="en-GB" altLang="en-US" sz="1600" u="sng" dirty="0">
              <a:latin typeface="Tw Cen MT Condensed" panose="020B0606020104020203" pitchFamily="34" charset="0"/>
            </a:endParaRPr>
          </a:p>
          <a:p>
            <a:pPr>
              <a:spcBef>
                <a:spcPct val="0"/>
              </a:spcBef>
            </a:pPr>
            <a:r>
              <a:rPr lang="en-GB" altLang="en-US" sz="1600" u="sng" dirty="0">
                <a:latin typeface="Tw Cen MT Condensed" panose="020B0606020104020203" pitchFamily="34" charset="0"/>
              </a:rPr>
              <a:t>3. Passing gates (In pairs): </a:t>
            </a:r>
            <a:r>
              <a:rPr lang="en-GB" altLang="en-US" sz="1600" dirty="0">
                <a:latin typeface="Tw Cen MT Condensed" panose="020B0606020104020203" pitchFamily="34" charset="0"/>
              </a:rPr>
              <a:t>Spread pairs out around space. Pupils must try to pass the ball to their partner through a gate. Set a time limit and see how many gates they can complete. Each gate equals a point. </a:t>
            </a:r>
            <a:r>
              <a:rPr lang="en-GB" altLang="en-US" sz="1600" b="1" i="1" u="sng" dirty="0">
                <a:latin typeface="Tw Cen MT Condensed" panose="020B0606020104020203" pitchFamily="34" charset="0"/>
              </a:rPr>
              <a:t>M/A Use smaller gates. L/A Use larger gates</a:t>
            </a:r>
          </a:p>
          <a:p>
            <a:pPr>
              <a:spcBef>
                <a:spcPct val="0"/>
              </a:spcBef>
            </a:pPr>
            <a:r>
              <a:rPr lang="en-GB" altLang="en-US" sz="1600" b="1" i="1" u="sng" dirty="0">
                <a:latin typeface="Tw Cen MT Condensed" panose="020B0606020104020203" pitchFamily="34" charset="0"/>
              </a:rPr>
              <a:t> </a:t>
            </a:r>
            <a:r>
              <a:rPr lang="en-GB" altLang="en-US" sz="1600" dirty="0">
                <a:latin typeface="Tw Cen MT Condensed" panose="020B0606020104020203" pitchFamily="34" charset="0"/>
              </a:rPr>
              <a:t>Red = Large space between cones. Blue = Medium space between cones. Yellow = Small space.</a:t>
            </a:r>
            <a:endParaRPr lang="en-GB" altLang="en-US" sz="1600" b="1" i="1" u="sng" dirty="0">
              <a:latin typeface="Tw Cen MT Condensed" panose="020B0606020104020203" pitchFamily="34" charset="0"/>
            </a:endParaRPr>
          </a:p>
        </p:txBody>
      </p:sp>
      <p:sp>
        <p:nvSpPr>
          <p:cNvPr id="17" name="AutoShape 6" descr="Image result for field hockey cartoon pn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8" name="Picture 8" descr="Related imag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943625" y="91670"/>
            <a:ext cx="828175" cy="55167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8" descr="Related imag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516216" y="84556"/>
            <a:ext cx="828175" cy="551671"/>
          </a:xfrm>
          <a:prstGeom prst="rect">
            <a:avLst/>
          </a:prstGeom>
          <a:noFill/>
          <a:extLst>
            <a:ext uri="{909E8E84-426E-40DD-AFC4-6F175D3DCCD1}">
              <a14:hiddenFill xmlns:a14="http://schemas.microsoft.com/office/drawing/2010/main">
                <a:solidFill>
                  <a:srgbClr val="FFFFFF"/>
                </a:solidFill>
              </a14:hiddenFill>
            </a:ext>
          </a:extLst>
        </p:spPr>
      </p:pic>
      <p:sp>
        <p:nvSpPr>
          <p:cNvPr id="25" name="Subtitle 2"/>
          <p:cNvSpPr txBox="1">
            <a:spLocks/>
          </p:cNvSpPr>
          <p:nvPr/>
        </p:nvSpPr>
        <p:spPr bwMode="auto">
          <a:xfrm>
            <a:off x="179388" y="765175"/>
            <a:ext cx="3240087" cy="1152525"/>
          </a:xfrm>
          <a:prstGeom prst="rect">
            <a:avLst/>
          </a:prstGeom>
          <a:solidFill>
            <a:schemeClr val="tx2">
              <a:lumMod val="40000"/>
              <a:lumOff val="60000"/>
            </a:schemeClr>
          </a:solidFill>
          <a:ln w="9525">
            <a:solidFill>
              <a:schemeClr val="tx1"/>
            </a:solidFill>
            <a:miter lim="800000"/>
            <a:headEnd/>
            <a:tailEnd/>
          </a:ln>
        </p:spPr>
        <p:txBody>
          <a:bodyPr>
            <a:normAutofit lnSpcReduction="10000"/>
          </a:bodyPr>
          <a:lstStyle/>
          <a:p>
            <a:pPr marL="342900" indent="-342900" fontAlgn="auto">
              <a:spcBef>
                <a:spcPct val="20000"/>
              </a:spcBef>
              <a:spcAft>
                <a:spcPts val="0"/>
              </a:spcAft>
              <a:buFont typeface="Arial" pitchFamily="34" charset="0"/>
              <a:buNone/>
              <a:defRPr/>
            </a:pPr>
            <a:r>
              <a:rPr lang="en-GB" sz="1400" b="1" u="sng" dirty="0">
                <a:latin typeface="Tw Cen MT Condensed" panose="020B0606020104020203" pitchFamily="34" charset="0"/>
              </a:rPr>
              <a:t>Learning Objectives:</a:t>
            </a:r>
          </a:p>
          <a:p>
            <a:pPr fontAlgn="auto">
              <a:spcBef>
                <a:spcPct val="20000"/>
              </a:spcBef>
              <a:spcAft>
                <a:spcPts val="0"/>
              </a:spcAft>
              <a:buFont typeface="Arial" pitchFamily="34" charset="0"/>
              <a:buNone/>
              <a:defRPr/>
            </a:pPr>
            <a:r>
              <a:rPr lang="en-GB" sz="1400" dirty="0">
                <a:latin typeface="Tw Cen MT Condensed" panose="020B0606020104020203" pitchFamily="34" charset="0"/>
              </a:rPr>
              <a:t>L.O 1 –  Develop pupil’s ability to pass the Hockey ball to teammates</a:t>
            </a:r>
          </a:p>
          <a:p>
            <a:pPr fontAlgn="auto">
              <a:spcBef>
                <a:spcPct val="20000"/>
              </a:spcBef>
              <a:spcAft>
                <a:spcPts val="0"/>
              </a:spcAft>
              <a:buFont typeface="Arial" pitchFamily="34" charset="0"/>
              <a:buNone/>
              <a:defRPr/>
            </a:pPr>
            <a:r>
              <a:rPr lang="en-GB" sz="1400" dirty="0">
                <a:latin typeface="Tw Cen MT Condensed" panose="020B0606020104020203" pitchFamily="34" charset="0"/>
              </a:rPr>
              <a:t>L.O 2 –  Develop pupil’s ability to apply skill in a competitive environment </a:t>
            </a:r>
          </a:p>
        </p:txBody>
      </p:sp>
      <p:sp>
        <p:nvSpPr>
          <p:cNvPr id="26" name="Subtitle 2"/>
          <p:cNvSpPr txBox="1">
            <a:spLocks/>
          </p:cNvSpPr>
          <p:nvPr/>
        </p:nvSpPr>
        <p:spPr>
          <a:xfrm>
            <a:off x="3492500" y="765175"/>
            <a:ext cx="5472113" cy="1152525"/>
          </a:xfrm>
          <a:prstGeom prst="rect">
            <a:avLst/>
          </a:prstGeom>
          <a:solidFill>
            <a:schemeClr val="tx2">
              <a:lumMod val="40000"/>
              <a:lumOff val="60000"/>
            </a:schemeClr>
          </a:solidFill>
          <a:ln>
            <a:solidFill>
              <a:schemeClr val="tx1"/>
            </a:solidFill>
          </a:ln>
        </p:spPr>
        <p:txBody>
          <a:bodyPr anchor="ctr">
            <a:noAutofit/>
          </a:bodyPr>
          <a:lstStyle/>
          <a:p>
            <a:pPr fontAlgn="auto">
              <a:spcBef>
                <a:spcPct val="20000"/>
              </a:spcBef>
              <a:spcAft>
                <a:spcPts val="0"/>
              </a:spcAft>
              <a:buFont typeface="Arial" pitchFamily="34" charset="0"/>
              <a:buNone/>
              <a:defRPr/>
            </a:pPr>
            <a:r>
              <a:rPr lang="en-GB" sz="1400" dirty="0">
                <a:latin typeface="Tw Cen MT Condensed" panose="020B0606020104020203" pitchFamily="34" charset="0"/>
              </a:rPr>
              <a:t>Challenge 1 – Pupils can stop and pass the ball in isolation with consistency (4/5 times out of 5 at 5m distance – Tennis/Hockey ball)</a:t>
            </a:r>
          </a:p>
          <a:p>
            <a:pPr fontAlgn="auto">
              <a:spcBef>
                <a:spcPct val="20000"/>
              </a:spcBef>
              <a:spcAft>
                <a:spcPts val="0"/>
              </a:spcAft>
              <a:buFont typeface="Arial" pitchFamily="34" charset="0"/>
              <a:buNone/>
              <a:defRPr/>
            </a:pPr>
            <a:r>
              <a:rPr lang="en-GB" sz="1400" dirty="0">
                <a:latin typeface="Tw Cen MT Condensed" panose="020B0606020104020203" pitchFamily="34" charset="0"/>
              </a:rPr>
              <a:t>Challenge 2 – Pupils can stop and pass the ball in a conditioned game scenario with moderate consistency (2/3 times out of 5 – Tennis/Hockey ball)</a:t>
            </a:r>
          </a:p>
          <a:p>
            <a:pPr fontAlgn="auto">
              <a:spcBef>
                <a:spcPct val="20000"/>
              </a:spcBef>
              <a:spcAft>
                <a:spcPts val="0"/>
              </a:spcAft>
              <a:buFont typeface="Arial" pitchFamily="34" charset="0"/>
              <a:buNone/>
              <a:defRPr/>
            </a:pPr>
            <a:r>
              <a:rPr lang="en-GB" sz="1400" dirty="0">
                <a:latin typeface="Tw Cen MT Condensed" panose="020B0606020104020203" pitchFamily="34" charset="0"/>
              </a:rPr>
              <a:t>Challenge 3 – Can pupils use teaching points to help others improve their technique?</a:t>
            </a:r>
          </a:p>
        </p:txBody>
      </p:sp>
      <p:sp>
        <p:nvSpPr>
          <p:cNvPr id="28" name="TextBox 13"/>
          <p:cNvSpPr txBox="1">
            <a:spLocks noChangeArrowheads="1"/>
          </p:cNvSpPr>
          <p:nvPr/>
        </p:nvSpPr>
        <p:spPr bwMode="auto">
          <a:xfrm>
            <a:off x="179388" y="2348880"/>
            <a:ext cx="8785225" cy="83099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None/>
            </a:pPr>
            <a:r>
              <a:rPr lang="en-GB" altLang="en-US" sz="1600" b="1" u="sng" dirty="0" err="1">
                <a:latin typeface="Tw Cen MT Condensed" pitchFamily="34" charset="0"/>
              </a:rPr>
              <a:t>SoW</a:t>
            </a:r>
            <a:r>
              <a:rPr lang="en-GB" altLang="en-US" sz="1600" b="1" u="sng" dirty="0">
                <a:latin typeface="Tw Cen MT Condensed" pitchFamily="34" charset="0"/>
              </a:rPr>
              <a:t> Milestone Focus: </a:t>
            </a:r>
            <a:r>
              <a:rPr lang="en-GB" altLang="en-US" sz="1600" dirty="0">
                <a:latin typeface="Tw Cen MT Condensed" pitchFamily="34" charset="0"/>
              </a:rPr>
              <a:t> 4 (</a:t>
            </a:r>
            <a:r>
              <a:rPr lang="en-GB" altLang="en-US" sz="1600" dirty="0">
                <a:latin typeface="Tw Cen MT Condensed" panose="020B0606020104020203" pitchFamily="34" charset="0"/>
                <a:cs typeface="Narkisim" panose="020E0502050101010101" pitchFamily="34" charset="-79"/>
              </a:rPr>
              <a:t>Display an understanding of fair play, working well with others and leading a medium sized group). 5 (Field, defend and attack tactically by anticipating the direction of play). 6 (Utilise new skills in competitive situations, as an individual or part of a team). </a:t>
            </a:r>
          </a:p>
        </p:txBody>
      </p:sp>
      <p:pic>
        <p:nvPicPr>
          <p:cNvPr id="14" name="Picture 21"/>
          <p:cNvPicPr>
            <a:picLocks noChangeAspect="1" noChangeArrowheads="1"/>
          </p:cNvPicPr>
          <p:nvPr/>
        </p:nvPicPr>
        <p:blipFill>
          <a:blip r:embed="rId6">
            <a:extLst>
              <a:ext uri="{28A0092B-C50C-407E-A947-70E740481C1C}">
                <a14:useLocalDpi xmlns:a14="http://schemas.microsoft.com/office/drawing/2010/main" val="0"/>
              </a:ext>
            </a:extLst>
          </a:blip>
          <a:srcRect l="6734" t="11652" r="7497" b="9624"/>
          <a:stretch>
            <a:fillRect/>
          </a:stretch>
        </p:blipFill>
        <p:spPr bwMode="auto">
          <a:xfrm>
            <a:off x="5076825" y="1932707"/>
            <a:ext cx="509588" cy="468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688686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1403350" y="42863"/>
            <a:ext cx="6481763" cy="649287"/>
          </a:xfrm>
          <a:prstGeom prst="rect">
            <a:avLst/>
          </a:prstGeom>
          <a:solidFill>
            <a:srgbClr val="00B050"/>
          </a:solidFill>
          <a:ln w="9525">
            <a:solidFill>
              <a:schemeClr val="tx1"/>
            </a:solidFill>
            <a:miter lim="800000"/>
            <a:headEnd/>
            <a:tailEnd/>
          </a:ln>
        </p:spPr>
        <p:txBody>
          <a:bodyPr anchor="ctr">
            <a:normAutofit/>
          </a:bodyPr>
          <a:lstStyle/>
          <a:p>
            <a:pPr algn="ctr" fontAlgn="auto">
              <a:spcBef>
                <a:spcPts val="0"/>
              </a:spcBef>
              <a:spcAft>
                <a:spcPts val="0"/>
              </a:spcAft>
              <a:defRPr/>
            </a:pPr>
            <a:r>
              <a:rPr lang="en-GB" sz="2400" dirty="0">
                <a:latin typeface="Tw Cen MT Condensed Extra Bold" panose="020B0803020202020204" pitchFamily="34" charset="0"/>
                <a:ea typeface="+mj-ea"/>
                <a:cs typeface="+mj-cs"/>
              </a:rPr>
              <a:t> Hockey Year 5- Lesson 2  </a:t>
            </a:r>
          </a:p>
        </p:txBody>
      </p:sp>
      <p:pic>
        <p:nvPicPr>
          <p:cNvPr id="5" name="Picture 3"/>
          <p:cNvPicPr>
            <a:picLocks noChangeAspect="1" noChangeArrowheads="1"/>
          </p:cNvPicPr>
          <p:nvPr/>
        </p:nvPicPr>
        <p:blipFill>
          <a:blip r:embed="rId2">
            <a:extLst>
              <a:ext uri="{28A0092B-C50C-407E-A947-70E740481C1C}">
                <a14:useLocalDpi xmlns:a14="http://schemas.microsoft.com/office/drawing/2010/main" val="0"/>
              </a:ext>
            </a:extLst>
          </a:blip>
          <a:srcRect t="18073" b="15977"/>
          <a:stretch>
            <a:fillRect/>
          </a:stretch>
        </p:blipFill>
        <p:spPr bwMode="auto">
          <a:xfrm>
            <a:off x="322263" y="-26988"/>
            <a:ext cx="1081087" cy="712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3"/>
          <p:cNvPicPr>
            <a:picLocks noChangeAspect="1" noChangeArrowheads="1"/>
          </p:cNvPicPr>
          <p:nvPr/>
        </p:nvPicPr>
        <p:blipFill>
          <a:blip r:embed="rId2">
            <a:extLst>
              <a:ext uri="{28A0092B-C50C-407E-A947-70E740481C1C}">
                <a14:useLocalDpi xmlns:a14="http://schemas.microsoft.com/office/drawing/2010/main" val="0"/>
              </a:ext>
            </a:extLst>
          </a:blip>
          <a:srcRect t="18073" b="15977"/>
          <a:stretch>
            <a:fillRect/>
          </a:stretch>
        </p:blipFill>
        <p:spPr bwMode="auto">
          <a:xfrm>
            <a:off x="7812088" y="-26988"/>
            <a:ext cx="1081087" cy="712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AutoShape 6" descr="Image result for field hockey cartoon pn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8" name="Picture 8" descr="Related imag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43625" y="91670"/>
            <a:ext cx="828175" cy="55167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Related imag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16216" y="84556"/>
            <a:ext cx="828175" cy="551671"/>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8"/>
          <p:cNvSpPr txBox="1">
            <a:spLocks noChangeArrowheads="1"/>
          </p:cNvSpPr>
          <p:nvPr/>
        </p:nvSpPr>
        <p:spPr bwMode="auto">
          <a:xfrm>
            <a:off x="179388" y="2348880"/>
            <a:ext cx="4321175" cy="1323439"/>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marL="342900" indent="-342900"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1600" u="sng" dirty="0">
                <a:latin typeface="Tw Cen MT Condensed" panose="020B0606020104020203" pitchFamily="34" charset="0"/>
              </a:rPr>
              <a:t>‘Getting familiar with the stick’</a:t>
            </a:r>
          </a:p>
          <a:p>
            <a:pPr eaLnBrk="1" hangingPunct="1">
              <a:spcBef>
                <a:spcPct val="0"/>
              </a:spcBef>
              <a:buFontTx/>
              <a:buNone/>
            </a:pPr>
            <a:endParaRPr lang="en-GB" altLang="en-US" sz="1600" u="sng" dirty="0">
              <a:latin typeface="Tw Cen MT Condensed" panose="020B0606020104020203" pitchFamily="34" charset="0"/>
            </a:endParaRPr>
          </a:p>
          <a:p>
            <a:pPr eaLnBrk="1" hangingPunct="1">
              <a:spcBef>
                <a:spcPct val="0"/>
              </a:spcBef>
              <a:buFontTx/>
              <a:buNone/>
            </a:pPr>
            <a:endParaRPr lang="en-GB" altLang="en-US" sz="1600" u="sng" dirty="0">
              <a:latin typeface="Tw Cen MT Condensed" panose="020B0606020104020203" pitchFamily="34" charset="0"/>
            </a:endParaRPr>
          </a:p>
          <a:p>
            <a:pPr eaLnBrk="1" hangingPunct="1">
              <a:spcBef>
                <a:spcPct val="0"/>
              </a:spcBef>
              <a:buFontTx/>
              <a:buNone/>
            </a:pPr>
            <a:endParaRPr lang="en-GB" altLang="en-US" sz="1600" u="sng" dirty="0">
              <a:latin typeface="Tw Cen MT Condensed" panose="020B0606020104020203" pitchFamily="34" charset="0"/>
            </a:endParaRPr>
          </a:p>
          <a:p>
            <a:pPr eaLnBrk="1" hangingPunct="1">
              <a:spcBef>
                <a:spcPct val="0"/>
              </a:spcBef>
              <a:buFontTx/>
              <a:buNone/>
            </a:pPr>
            <a:endParaRPr lang="en-GB" altLang="en-US" sz="1600" u="sng" dirty="0">
              <a:latin typeface="Tw Cen MT Condensed" panose="020B0606020104020203" pitchFamily="34" charset="0"/>
            </a:endParaRPr>
          </a:p>
        </p:txBody>
      </p:sp>
      <p:sp>
        <p:nvSpPr>
          <p:cNvPr id="11" name="Frame 10"/>
          <p:cNvSpPr/>
          <p:nvPr/>
        </p:nvSpPr>
        <p:spPr>
          <a:xfrm>
            <a:off x="359445" y="2674640"/>
            <a:ext cx="3996531" cy="936104"/>
          </a:xfrm>
          <a:prstGeom prst="frame">
            <a:avLst>
              <a:gd name="adj1" fmla="val 5386"/>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solidFill>
                <a:schemeClr val="tx1"/>
              </a:solidFill>
              <a:latin typeface="Tw Cen MT Condensed" panose="020B0606020104020203" pitchFamily="34" charset="0"/>
            </a:endParaRPr>
          </a:p>
        </p:txBody>
      </p:sp>
      <p:sp>
        <p:nvSpPr>
          <p:cNvPr id="12" name="Multiply 11"/>
          <p:cNvSpPr/>
          <p:nvPr/>
        </p:nvSpPr>
        <p:spPr>
          <a:xfrm rot="5400000">
            <a:off x="575593" y="2746573"/>
            <a:ext cx="215900" cy="215900"/>
          </a:xfrm>
          <a:prstGeom prst="mathMultiply">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latin typeface="Tw Cen MT Condensed" panose="020B0606020104020203" pitchFamily="34" charset="0"/>
            </a:endParaRPr>
          </a:p>
        </p:txBody>
      </p:sp>
      <p:sp>
        <p:nvSpPr>
          <p:cNvPr id="13" name="Multiply 12"/>
          <p:cNvSpPr/>
          <p:nvPr/>
        </p:nvSpPr>
        <p:spPr>
          <a:xfrm rot="5400000">
            <a:off x="791493" y="3322836"/>
            <a:ext cx="215900" cy="215900"/>
          </a:xfrm>
          <a:prstGeom prst="mathMultiply">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latin typeface="Tw Cen MT Condensed" panose="020B0606020104020203" pitchFamily="34" charset="0"/>
            </a:endParaRPr>
          </a:p>
        </p:txBody>
      </p:sp>
      <p:sp>
        <p:nvSpPr>
          <p:cNvPr id="14" name="Multiply 13"/>
          <p:cNvSpPr/>
          <p:nvPr/>
        </p:nvSpPr>
        <p:spPr>
          <a:xfrm rot="5400000">
            <a:off x="1583656" y="3322836"/>
            <a:ext cx="215900" cy="215900"/>
          </a:xfrm>
          <a:prstGeom prst="mathMultiply">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latin typeface="Tw Cen MT Condensed" panose="020B0606020104020203" pitchFamily="34" charset="0"/>
            </a:endParaRPr>
          </a:p>
        </p:txBody>
      </p:sp>
      <p:sp>
        <p:nvSpPr>
          <p:cNvPr id="15" name="Multiply 14"/>
          <p:cNvSpPr/>
          <p:nvPr/>
        </p:nvSpPr>
        <p:spPr>
          <a:xfrm rot="5400000">
            <a:off x="3887912" y="3250604"/>
            <a:ext cx="215900" cy="217488"/>
          </a:xfrm>
          <a:prstGeom prst="mathMultiply">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latin typeface="Tw Cen MT Condensed" panose="020B0606020104020203" pitchFamily="34" charset="0"/>
            </a:endParaRPr>
          </a:p>
        </p:txBody>
      </p:sp>
      <p:sp>
        <p:nvSpPr>
          <p:cNvPr id="16" name="Multiply 15"/>
          <p:cNvSpPr/>
          <p:nvPr/>
        </p:nvSpPr>
        <p:spPr>
          <a:xfrm rot="5400000">
            <a:off x="3455318" y="2746573"/>
            <a:ext cx="215900" cy="215900"/>
          </a:xfrm>
          <a:prstGeom prst="mathMultiply">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latin typeface="Tw Cen MT Condensed" panose="020B0606020104020203" pitchFamily="34" charset="0"/>
            </a:endParaRPr>
          </a:p>
        </p:txBody>
      </p:sp>
      <p:sp>
        <p:nvSpPr>
          <p:cNvPr id="17" name="Multiply 16"/>
          <p:cNvSpPr/>
          <p:nvPr/>
        </p:nvSpPr>
        <p:spPr>
          <a:xfrm rot="5400000">
            <a:off x="2015456" y="3106936"/>
            <a:ext cx="215900" cy="215900"/>
          </a:xfrm>
          <a:prstGeom prst="mathMultiply">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latin typeface="Tw Cen MT Condensed" panose="020B0606020104020203" pitchFamily="34" charset="0"/>
            </a:endParaRPr>
          </a:p>
        </p:txBody>
      </p:sp>
      <p:sp>
        <p:nvSpPr>
          <p:cNvPr id="18" name="Multiply 17"/>
          <p:cNvSpPr/>
          <p:nvPr/>
        </p:nvSpPr>
        <p:spPr>
          <a:xfrm rot="5400000">
            <a:off x="2879850" y="3034704"/>
            <a:ext cx="215900" cy="217487"/>
          </a:xfrm>
          <a:prstGeom prst="mathMultiply">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latin typeface="Tw Cen MT Condensed" panose="020B0606020104020203" pitchFamily="34" charset="0"/>
            </a:endParaRPr>
          </a:p>
        </p:txBody>
      </p:sp>
      <p:sp>
        <p:nvSpPr>
          <p:cNvPr id="19" name="Multiply 18"/>
          <p:cNvSpPr/>
          <p:nvPr/>
        </p:nvSpPr>
        <p:spPr>
          <a:xfrm rot="5400000">
            <a:off x="1642393" y="2746573"/>
            <a:ext cx="215900" cy="215900"/>
          </a:xfrm>
          <a:prstGeom prst="mathMultiply">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latin typeface="Tw Cen MT Condensed" panose="020B0606020104020203" pitchFamily="34" charset="0"/>
            </a:endParaRPr>
          </a:p>
        </p:txBody>
      </p:sp>
      <p:sp>
        <p:nvSpPr>
          <p:cNvPr id="20" name="Multiply 19"/>
          <p:cNvSpPr/>
          <p:nvPr/>
        </p:nvSpPr>
        <p:spPr>
          <a:xfrm rot="5400000">
            <a:off x="1079625" y="2890242"/>
            <a:ext cx="215900" cy="217487"/>
          </a:xfrm>
          <a:prstGeom prst="mathMultiply">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latin typeface="Tw Cen MT Condensed" panose="020B0606020104020203" pitchFamily="34" charset="0"/>
            </a:endParaRPr>
          </a:p>
        </p:txBody>
      </p:sp>
      <p:sp>
        <p:nvSpPr>
          <p:cNvPr id="21" name="Multiply 20"/>
          <p:cNvSpPr/>
          <p:nvPr/>
        </p:nvSpPr>
        <p:spPr>
          <a:xfrm rot="5400000">
            <a:off x="2736181" y="3322836"/>
            <a:ext cx="215900" cy="215900"/>
          </a:xfrm>
          <a:prstGeom prst="mathMultiply">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latin typeface="Tw Cen MT Condensed" panose="020B0606020104020203" pitchFamily="34" charset="0"/>
            </a:endParaRPr>
          </a:p>
        </p:txBody>
      </p:sp>
      <p:sp>
        <p:nvSpPr>
          <p:cNvPr id="22" name="Multiply 21"/>
          <p:cNvSpPr/>
          <p:nvPr/>
        </p:nvSpPr>
        <p:spPr>
          <a:xfrm rot="5400000">
            <a:off x="2304381" y="2746573"/>
            <a:ext cx="215900" cy="215900"/>
          </a:xfrm>
          <a:prstGeom prst="mathMultiply">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latin typeface="Tw Cen MT Condensed" panose="020B0606020104020203" pitchFamily="34" charset="0"/>
            </a:endParaRPr>
          </a:p>
        </p:txBody>
      </p:sp>
      <p:sp>
        <p:nvSpPr>
          <p:cNvPr id="23" name="TextBox 8"/>
          <p:cNvSpPr txBox="1">
            <a:spLocks noChangeArrowheads="1"/>
          </p:cNvSpPr>
          <p:nvPr/>
        </p:nvSpPr>
        <p:spPr bwMode="auto">
          <a:xfrm>
            <a:off x="179388" y="765175"/>
            <a:ext cx="4321175" cy="156966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1600" u="sng">
                <a:latin typeface="Tw Cen MT Condensed" panose="020B0606020104020203" pitchFamily="34" charset="0"/>
              </a:rPr>
              <a:t>Teaching Points – Stopping the ball:</a:t>
            </a:r>
          </a:p>
          <a:p>
            <a:pPr eaLnBrk="1" hangingPunct="1">
              <a:spcBef>
                <a:spcPct val="0"/>
              </a:spcBef>
            </a:pPr>
            <a:r>
              <a:rPr lang="en-GB" altLang="en-US" sz="1600">
                <a:latin typeface="Tw Cen MT Condensed" panose="020B0606020104020203" pitchFamily="34" charset="0"/>
              </a:rPr>
              <a:t>Bend knees to get close</a:t>
            </a:r>
          </a:p>
          <a:p>
            <a:pPr eaLnBrk="1" hangingPunct="1">
              <a:spcBef>
                <a:spcPct val="0"/>
              </a:spcBef>
            </a:pPr>
            <a:r>
              <a:rPr lang="en-GB" altLang="en-US" sz="1600">
                <a:latin typeface="Tw Cen MT Condensed" panose="020B0606020104020203" pitchFamily="34" charset="0"/>
              </a:rPr>
              <a:t> to the floor</a:t>
            </a:r>
          </a:p>
          <a:p>
            <a:pPr eaLnBrk="1" hangingPunct="1">
              <a:spcBef>
                <a:spcPct val="0"/>
              </a:spcBef>
            </a:pPr>
            <a:r>
              <a:rPr lang="en-GB" altLang="en-US" sz="1600">
                <a:latin typeface="Tw Cen MT Condensed" panose="020B0606020104020203" pitchFamily="34" charset="0"/>
              </a:rPr>
              <a:t>Place stick parallel to floor</a:t>
            </a:r>
          </a:p>
          <a:p>
            <a:pPr eaLnBrk="1" hangingPunct="1">
              <a:spcBef>
                <a:spcPct val="0"/>
              </a:spcBef>
            </a:pPr>
            <a:r>
              <a:rPr lang="en-GB" altLang="en-US" sz="1600">
                <a:latin typeface="Tw Cen MT Condensed" panose="020B0606020104020203" pitchFamily="34" charset="0"/>
              </a:rPr>
              <a:t>Use largest part of the stick</a:t>
            </a:r>
          </a:p>
          <a:p>
            <a:pPr eaLnBrk="1" hangingPunct="1">
              <a:spcBef>
                <a:spcPct val="0"/>
              </a:spcBef>
            </a:pPr>
            <a:r>
              <a:rPr lang="en-GB" altLang="en-US" sz="1600">
                <a:latin typeface="Tw Cen MT Condensed" panose="020B0606020104020203" pitchFamily="34" charset="0"/>
              </a:rPr>
              <a:t>Allow the ball to hit the stick, soft grip</a:t>
            </a:r>
          </a:p>
        </p:txBody>
      </p:sp>
      <p:pic>
        <p:nvPicPr>
          <p:cNvPr id="25" name="Picture 66"/>
          <p:cNvPicPr>
            <a:picLocks noChangeAspect="1" noChangeArrowheads="1"/>
          </p:cNvPicPr>
          <p:nvPr/>
        </p:nvPicPr>
        <p:blipFill>
          <a:blip r:embed="rId4" cstate="print">
            <a:extLst>
              <a:ext uri="{28A0092B-C50C-407E-A947-70E740481C1C}">
                <a14:useLocalDpi xmlns:a14="http://schemas.microsoft.com/office/drawing/2010/main" val="0"/>
              </a:ext>
            </a:extLst>
          </a:blip>
          <a:srcRect l="4596" t="50000" r="41608" b="19717"/>
          <a:stretch>
            <a:fillRect/>
          </a:stretch>
        </p:blipFill>
        <p:spPr bwMode="auto">
          <a:xfrm>
            <a:off x="2267744" y="1124670"/>
            <a:ext cx="2151063" cy="79216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105" name="TextBox 8"/>
          <p:cNvSpPr txBox="1">
            <a:spLocks noChangeArrowheads="1"/>
          </p:cNvSpPr>
          <p:nvPr/>
        </p:nvSpPr>
        <p:spPr bwMode="auto">
          <a:xfrm>
            <a:off x="179512" y="5243716"/>
            <a:ext cx="8785225" cy="156966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marL="342900" indent="-342900"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1600" u="sng" dirty="0">
                <a:latin typeface="Tw Cen MT Condensed" panose="020B0606020104020203" pitchFamily="34" charset="0"/>
              </a:rPr>
              <a:t>Passing Gates</a:t>
            </a:r>
          </a:p>
          <a:p>
            <a:pPr marL="0" indent="0" eaLnBrk="1" hangingPunct="1">
              <a:spcBef>
                <a:spcPct val="0"/>
              </a:spcBef>
              <a:buNone/>
            </a:pPr>
            <a:r>
              <a:rPr lang="en-GB" altLang="en-US" sz="1600" dirty="0">
                <a:latin typeface="Tw Cen MT Condensed" panose="020B0606020104020203" pitchFamily="34" charset="0"/>
              </a:rPr>
              <a:t>Red = Large space between cones. Blue = Medium space between cones.</a:t>
            </a:r>
          </a:p>
          <a:p>
            <a:pPr marL="0" indent="0" eaLnBrk="1" hangingPunct="1">
              <a:spcBef>
                <a:spcPct val="0"/>
              </a:spcBef>
              <a:buNone/>
            </a:pPr>
            <a:r>
              <a:rPr lang="en-GB" altLang="en-US" sz="1600" dirty="0">
                <a:latin typeface="Tw Cen MT Condensed" panose="020B0606020104020203" pitchFamily="34" charset="0"/>
              </a:rPr>
              <a:t>Yellow = Small space. Let the children practice passing through the gates,</a:t>
            </a:r>
          </a:p>
          <a:p>
            <a:pPr marL="0" indent="0" eaLnBrk="1" hangingPunct="1">
              <a:spcBef>
                <a:spcPct val="0"/>
              </a:spcBef>
              <a:buNone/>
            </a:pPr>
            <a:r>
              <a:rPr lang="en-GB" altLang="en-US" sz="1600" dirty="0">
                <a:latin typeface="Tw Cen MT Condensed" panose="020B0606020104020203" pitchFamily="34" charset="0"/>
              </a:rPr>
              <a:t>ensuring they keep the ball close to them. </a:t>
            </a:r>
            <a:r>
              <a:rPr lang="en-GB" altLang="en-US" sz="1600" b="1" dirty="0">
                <a:latin typeface="Tw Cen MT Condensed" panose="020B0606020104020203" pitchFamily="34" charset="0"/>
              </a:rPr>
              <a:t>PROGRESSION – </a:t>
            </a:r>
            <a:r>
              <a:rPr lang="en-GB" altLang="en-US" sz="1600" dirty="0">
                <a:latin typeface="Tw Cen MT Condensed" panose="020B0606020104020203" pitchFamily="34" charset="0"/>
              </a:rPr>
              <a:t>Set a time limit,</a:t>
            </a:r>
          </a:p>
          <a:p>
            <a:pPr marL="0" indent="0" eaLnBrk="1" hangingPunct="1">
              <a:spcBef>
                <a:spcPct val="0"/>
              </a:spcBef>
              <a:buNone/>
            </a:pPr>
            <a:r>
              <a:rPr lang="en-GB" altLang="en-US" sz="1600" dirty="0">
                <a:latin typeface="Tw Cen MT Condensed" panose="020B0606020104020203" pitchFamily="34" charset="0"/>
              </a:rPr>
              <a:t>how many gates can you pass through in 1 minute. Go!</a:t>
            </a:r>
          </a:p>
          <a:p>
            <a:pPr marL="0" indent="0" eaLnBrk="1" hangingPunct="1">
              <a:spcBef>
                <a:spcPct val="0"/>
              </a:spcBef>
              <a:buNone/>
            </a:pPr>
            <a:r>
              <a:rPr lang="en-GB" altLang="en-US" sz="1600" b="1" i="1" u="sng" dirty="0">
                <a:latin typeface="Tw Cen MT Condensed" panose="020B0606020104020203" pitchFamily="34" charset="0"/>
              </a:rPr>
              <a:t>M/A can only use Yellow gates</a:t>
            </a:r>
            <a:endParaRPr lang="en-GB" altLang="en-US" sz="1600" u="sng" dirty="0">
              <a:latin typeface="Tw Cen MT Condensed" panose="020B0606020104020203" pitchFamily="34" charset="0"/>
            </a:endParaRPr>
          </a:p>
        </p:txBody>
      </p:sp>
      <p:sp>
        <p:nvSpPr>
          <p:cNvPr id="106" name="Rectangle 105"/>
          <p:cNvSpPr/>
          <p:nvPr/>
        </p:nvSpPr>
        <p:spPr>
          <a:xfrm>
            <a:off x="5364113" y="5387732"/>
            <a:ext cx="2808287" cy="122413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7" name="Oval 106"/>
          <p:cNvSpPr/>
          <p:nvPr/>
        </p:nvSpPr>
        <p:spPr>
          <a:xfrm>
            <a:off x="7452320" y="5459740"/>
            <a:ext cx="72008" cy="72008"/>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8" name="Oval 107"/>
          <p:cNvSpPr/>
          <p:nvPr/>
        </p:nvSpPr>
        <p:spPr>
          <a:xfrm>
            <a:off x="7740352" y="5891788"/>
            <a:ext cx="72008" cy="72008"/>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9" name="Oval 108"/>
          <p:cNvSpPr/>
          <p:nvPr/>
        </p:nvSpPr>
        <p:spPr>
          <a:xfrm>
            <a:off x="6372200" y="6395844"/>
            <a:ext cx="72008" cy="72008"/>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0" name="Oval 109"/>
          <p:cNvSpPr/>
          <p:nvPr/>
        </p:nvSpPr>
        <p:spPr>
          <a:xfrm>
            <a:off x="5652120" y="6395844"/>
            <a:ext cx="72008" cy="72008"/>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1" name="Oval 110"/>
          <p:cNvSpPr/>
          <p:nvPr/>
        </p:nvSpPr>
        <p:spPr>
          <a:xfrm>
            <a:off x="6012160" y="5459740"/>
            <a:ext cx="72008" cy="72008"/>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2" name="Oval 111"/>
          <p:cNvSpPr/>
          <p:nvPr/>
        </p:nvSpPr>
        <p:spPr>
          <a:xfrm>
            <a:off x="5436096" y="5747772"/>
            <a:ext cx="72008" cy="72008"/>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3" name="Oval 112"/>
          <p:cNvSpPr/>
          <p:nvPr/>
        </p:nvSpPr>
        <p:spPr>
          <a:xfrm>
            <a:off x="5868144" y="5819780"/>
            <a:ext cx="72008" cy="72008"/>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4" name="Oval 113"/>
          <p:cNvSpPr/>
          <p:nvPr/>
        </p:nvSpPr>
        <p:spPr>
          <a:xfrm>
            <a:off x="6084168" y="6035804"/>
            <a:ext cx="72008" cy="72008"/>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5" name="Oval 114"/>
          <p:cNvSpPr/>
          <p:nvPr/>
        </p:nvSpPr>
        <p:spPr>
          <a:xfrm>
            <a:off x="6588224" y="6395844"/>
            <a:ext cx="72008" cy="72008"/>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6" name="Oval 115"/>
          <p:cNvSpPr/>
          <p:nvPr/>
        </p:nvSpPr>
        <p:spPr>
          <a:xfrm>
            <a:off x="6948264" y="6395844"/>
            <a:ext cx="72008" cy="72008"/>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7" name="Oval 116"/>
          <p:cNvSpPr/>
          <p:nvPr/>
        </p:nvSpPr>
        <p:spPr>
          <a:xfrm>
            <a:off x="7596336" y="6395844"/>
            <a:ext cx="72008" cy="72008"/>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8" name="Oval 117"/>
          <p:cNvSpPr/>
          <p:nvPr/>
        </p:nvSpPr>
        <p:spPr>
          <a:xfrm>
            <a:off x="7812360" y="6395844"/>
            <a:ext cx="72008" cy="72008"/>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9" name="Oval 118"/>
          <p:cNvSpPr/>
          <p:nvPr/>
        </p:nvSpPr>
        <p:spPr>
          <a:xfrm>
            <a:off x="6588224" y="5531748"/>
            <a:ext cx="72008" cy="72008"/>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0" name="Oval 119"/>
          <p:cNvSpPr/>
          <p:nvPr/>
        </p:nvSpPr>
        <p:spPr>
          <a:xfrm>
            <a:off x="6588224" y="5747772"/>
            <a:ext cx="72008" cy="72008"/>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1" name="Oval 120"/>
          <p:cNvSpPr/>
          <p:nvPr/>
        </p:nvSpPr>
        <p:spPr>
          <a:xfrm>
            <a:off x="7308304" y="6107812"/>
            <a:ext cx="72008" cy="72008"/>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2" name="Oval 121"/>
          <p:cNvSpPr/>
          <p:nvPr/>
        </p:nvSpPr>
        <p:spPr>
          <a:xfrm>
            <a:off x="7236296" y="5963796"/>
            <a:ext cx="72008" cy="72008"/>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3" name="Oval 122"/>
          <p:cNvSpPr/>
          <p:nvPr/>
        </p:nvSpPr>
        <p:spPr>
          <a:xfrm>
            <a:off x="5436096" y="6035804"/>
            <a:ext cx="72008" cy="72008"/>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4" name="Oval 123"/>
          <p:cNvSpPr/>
          <p:nvPr/>
        </p:nvSpPr>
        <p:spPr>
          <a:xfrm>
            <a:off x="5652120" y="6035804"/>
            <a:ext cx="72008" cy="72008"/>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5" name="TextBox 63"/>
          <p:cNvSpPr txBox="1">
            <a:spLocks noChangeArrowheads="1"/>
          </p:cNvSpPr>
          <p:nvPr/>
        </p:nvSpPr>
        <p:spPr bwMode="auto">
          <a:xfrm>
            <a:off x="4572000" y="765175"/>
            <a:ext cx="4392737" cy="156966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1600" u="sng" dirty="0">
                <a:latin typeface="Tw Cen MT Condensed" panose="020B0606020104020203" pitchFamily="34" charset="0"/>
              </a:rPr>
              <a:t>Teaching Points – Push Passing:</a:t>
            </a:r>
            <a:endParaRPr lang="en-GB" altLang="en-US" sz="1600" dirty="0">
              <a:latin typeface="Tw Cen MT Condensed" panose="020B0606020104020203" pitchFamily="34" charset="0"/>
            </a:endParaRPr>
          </a:p>
          <a:p>
            <a:pPr eaLnBrk="1" hangingPunct="1">
              <a:spcBef>
                <a:spcPct val="0"/>
              </a:spcBef>
            </a:pPr>
            <a:r>
              <a:rPr lang="en-GB" altLang="en-US" sz="1600" dirty="0">
                <a:latin typeface="Tw Cen MT Condensed" panose="020B0606020104020203" pitchFamily="34" charset="0"/>
              </a:rPr>
              <a:t>Keep flat side of stick in contact</a:t>
            </a:r>
          </a:p>
          <a:p>
            <a:pPr eaLnBrk="1" hangingPunct="1">
              <a:spcBef>
                <a:spcPct val="0"/>
              </a:spcBef>
              <a:buFontTx/>
              <a:buNone/>
            </a:pPr>
            <a:r>
              <a:rPr lang="en-GB" altLang="en-US" sz="1600" dirty="0">
                <a:latin typeface="Tw Cen MT Condensed" panose="020B0606020104020203" pitchFamily="34" charset="0"/>
              </a:rPr>
              <a:t>with the ball</a:t>
            </a:r>
          </a:p>
          <a:p>
            <a:pPr eaLnBrk="1" hangingPunct="1">
              <a:spcBef>
                <a:spcPct val="0"/>
              </a:spcBef>
            </a:pPr>
            <a:r>
              <a:rPr lang="en-GB" altLang="en-US" sz="1600" dirty="0">
                <a:latin typeface="Tw Cen MT Condensed" panose="020B0606020104020203" pitchFamily="34" charset="0"/>
              </a:rPr>
              <a:t>Drag ball from outside of right</a:t>
            </a:r>
          </a:p>
          <a:p>
            <a:pPr eaLnBrk="1" hangingPunct="1">
              <a:spcBef>
                <a:spcPct val="0"/>
              </a:spcBef>
              <a:buFontTx/>
              <a:buNone/>
            </a:pPr>
            <a:r>
              <a:rPr lang="en-GB" altLang="en-US" sz="1600" dirty="0">
                <a:latin typeface="Tw Cen MT Condensed" panose="020B0606020104020203" pitchFamily="34" charset="0"/>
              </a:rPr>
              <a:t>foot until level with left foot</a:t>
            </a:r>
          </a:p>
          <a:p>
            <a:pPr eaLnBrk="1" hangingPunct="1">
              <a:spcBef>
                <a:spcPct val="0"/>
              </a:spcBef>
            </a:pPr>
            <a:r>
              <a:rPr lang="en-GB" altLang="en-US" sz="1600" dirty="0">
                <a:latin typeface="Tw Cen MT Condensed" panose="020B0606020104020203" pitchFamily="34" charset="0"/>
              </a:rPr>
              <a:t>Push ball softly to target</a:t>
            </a:r>
          </a:p>
        </p:txBody>
      </p:sp>
      <p:pic>
        <p:nvPicPr>
          <p:cNvPr id="126" name="Picture 61"/>
          <p:cNvPicPr>
            <a:picLocks noChangeAspect="1" noChangeArrowheads="1"/>
          </p:cNvPicPr>
          <p:nvPr/>
        </p:nvPicPr>
        <p:blipFill>
          <a:blip r:embed="rId5">
            <a:extLst>
              <a:ext uri="{28A0092B-C50C-407E-A947-70E740481C1C}">
                <a14:useLocalDpi xmlns:a14="http://schemas.microsoft.com/office/drawing/2010/main" val="0"/>
              </a:ext>
            </a:extLst>
          </a:blip>
          <a:srcRect l="5057" t="33777" r="45045" b="32697"/>
          <a:stretch>
            <a:fillRect/>
          </a:stretch>
        </p:blipFill>
        <p:spPr bwMode="auto">
          <a:xfrm>
            <a:off x="6948264" y="800819"/>
            <a:ext cx="1512168" cy="66411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127" name="Picture 62"/>
          <p:cNvPicPr>
            <a:picLocks noChangeAspect="1" noChangeArrowheads="1"/>
          </p:cNvPicPr>
          <p:nvPr/>
        </p:nvPicPr>
        <p:blipFill>
          <a:blip r:embed="rId6">
            <a:extLst>
              <a:ext uri="{28A0092B-C50C-407E-A947-70E740481C1C}">
                <a14:useLocalDpi xmlns:a14="http://schemas.microsoft.com/office/drawing/2010/main" val="0"/>
              </a:ext>
            </a:extLst>
          </a:blip>
          <a:srcRect l="1866" t="32697" r="42213" b="22961"/>
          <a:stretch>
            <a:fillRect/>
          </a:stretch>
        </p:blipFill>
        <p:spPr bwMode="auto">
          <a:xfrm>
            <a:off x="7020272" y="1540177"/>
            <a:ext cx="1417464" cy="73669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128" name="TextBox 8"/>
          <p:cNvSpPr txBox="1">
            <a:spLocks noChangeArrowheads="1"/>
          </p:cNvSpPr>
          <p:nvPr/>
        </p:nvSpPr>
        <p:spPr bwMode="auto">
          <a:xfrm>
            <a:off x="179512" y="3674056"/>
            <a:ext cx="8785225" cy="156966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marL="342900" indent="-342900"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1600" u="sng" dirty="0">
                <a:latin typeface="Tw Cen MT Condensed" panose="020B0606020104020203" pitchFamily="34" charset="0"/>
              </a:rPr>
              <a:t>Passing in pairs</a:t>
            </a:r>
          </a:p>
          <a:p>
            <a:pPr eaLnBrk="1" hangingPunct="1">
              <a:spcBef>
                <a:spcPct val="0"/>
              </a:spcBef>
              <a:buFontTx/>
              <a:buNone/>
            </a:pPr>
            <a:endParaRPr lang="en-GB" altLang="en-US" sz="1600" u="sng" dirty="0">
              <a:latin typeface="Tw Cen MT Condensed" panose="020B0606020104020203" pitchFamily="34" charset="0"/>
            </a:endParaRPr>
          </a:p>
          <a:p>
            <a:pPr marL="0" indent="0">
              <a:spcBef>
                <a:spcPct val="0"/>
              </a:spcBef>
              <a:buNone/>
            </a:pPr>
            <a:r>
              <a:rPr lang="en-GB" altLang="en-US" sz="1600" dirty="0">
                <a:latin typeface="Tw Cen MT Condensed" panose="020B0606020104020203" pitchFamily="34" charset="0"/>
              </a:rPr>
              <a:t>Pupils practice skill in isolation, opposite partner. </a:t>
            </a:r>
          </a:p>
          <a:p>
            <a:pPr marL="0" indent="0">
              <a:spcBef>
                <a:spcPct val="0"/>
              </a:spcBef>
              <a:buNone/>
            </a:pPr>
            <a:r>
              <a:rPr lang="en-GB" altLang="en-US" sz="1600" dirty="0">
                <a:latin typeface="Tw Cen MT Condensed" panose="020B0606020104020203" pitchFamily="34" charset="0"/>
              </a:rPr>
              <a:t>Control, pass, control, pass. </a:t>
            </a:r>
            <a:endParaRPr lang="en-GB" altLang="en-US" sz="1600" i="1" dirty="0">
              <a:latin typeface="Tw Cen MT Condensed" panose="020B0606020104020203" pitchFamily="34" charset="0"/>
            </a:endParaRPr>
          </a:p>
          <a:p>
            <a:pPr marL="0" indent="0">
              <a:spcBef>
                <a:spcPct val="0"/>
              </a:spcBef>
              <a:buNone/>
            </a:pPr>
            <a:r>
              <a:rPr lang="en-GB" altLang="en-US" sz="1600" b="1" i="1" u="sng" dirty="0">
                <a:latin typeface="Tw Cen MT Condensed" panose="020B0606020104020203" pitchFamily="34" charset="0"/>
              </a:rPr>
              <a:t>M/A pupils should practice the skill over a greater distance,</a:t>
            </a:r>
          </a:p>
          <a:p>
            <a:pPr marL="0" indent="0">
              <a:spcBef>
                <a:spcPct val="0"/>
              </a:spcBef>
              <a:buNone/>
            </a:pPr>
            <a:r>
              <a:rPr lang="en-GB" altLang="en-US" sz="1600" b="1" i="1" u="sng" dirty="0">
                <a:latin typeface="Tw Cen MT Condensed" panose="020B0606020104020203" pitchFamily="34" charset="0"/>
              </a:rPr>
              <a:t>L/A Close together.</a:t>
            </a:r>
          </a:p>
        </p:txBody>
      </p:sp>
      <p:sp>
        <p:nvSpPr>
          <p:cNvPr id="130" name="Oval 129"/>
          <p:cNvSpPr/>
          <p:nvPr/>
        </p:nvSpPr>
        <p:spPr>
          <a:xfrm>
            <a:off x="4861496" y="4364087"/>
            <a:ext cx="71438" cy="73025"/>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131" name="Oval 130"/>
          <p:cNvSpPr/>
          <p:nvPr/>
        </p:nvSpPr>
        <p:spPr>
          <a:xfrm>
            <a:off x="5222106" y="4365104"/>
            <a:ext cx="71438" cy="73025"/>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132" name="Oval 131"/>
          <p:cNvSpPr/>
          <p:nvPr/>
        </p:nvSpPr>
        <p:spPr>
          <a:xfrm>
            <a:off x="5582146" y="4365104"/>
            <a:ext cx="71438" cy="73025"/>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133" name="Oval 132"/>
          <p:cNvSpPr/>
          <p:nvPr/>
        </p:nvSpPr>
        <p:spPr>
          <a:xfrm>
            <a:off x="5942186" y="4365104"/>
            <a:ext cx="71438" cy="73025"/>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134" name="Oval 133"/>
          <p:cNvSpPr/>
          <p:nvPr/>
        </p:nvSpPr>
        <p:spPr>
          <a:xfrm>
            <a:off x="6229648" y="4293096"/>
            <a:ext cx="71438" cy="73025"/>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135" name="Oval 134"/>
          <p:cNvSpPr/>
          <p:nvPr/>
        </p:nvSpPr>
        <p:spPr>
          <a:xfrm>
            <a:off x="6590258" y="4293096"/>
            <a:ext cx="71438" cy="73025"/>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136" name="Oval 135"/>
          <p:cNvSpPr/>
          <p:nvPr/>
        </p:nvSpPr>
        <p:spPr>
          <a:xfrm>
            <a:off x="6950298" y="4221088"/>
            <a:ext cx="71438" cy="73025"/>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137" name="Oval 136"/>
          <p:cNvSpPr/>
          <p:nvPr/>
        </p:nvSpPr>
        <p:spPr>
          <a:xfrm>
            <a:off x="7310338" y="4149080"/>
            <a:ext cx="71438" cy="73025"/>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138" name="Oval 137"/>
          <p:cNvSpPr/>
          <p:nvPr/>
        </p:nvSpPr>
        <p:spPr>
          <a:xfrm>
            <a:off x="7670378" y="4077072"/>
            <a:ext cx="71438" cy="73025"/>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139" name="Oval 138"/>
          <p:cNvSpPr/>
          <p:nvPr/>
        </p:nvSpPr>
        <p:spPr>
          <a:xfrm>
            <a:off x="8102426" y="4005064"/>
            <a:ext cx="71438" cy="73025"/>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140" name="Oval 139"/>
          <p:cNvSpPr/>
          <p:nvPr/>
        </p:nvSpPr>
        <p:spPr>
          <a:xfrm>
            <a:off x="8389888" y="3933056"/>
            <a:ext cx="71438" cy="73025"/>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141" name="Multiply 140"/>
          <p:cNvSpPr/>
          <p:nvPr/>
        </p:nvSpPr>
        <p:spPr>
          <a:xfrm rot="5400000">
            <a:off x="5003378" y="4940498"/>
            <a:ext cx="215900" cy="217487"/>
          </a:xfrm>
          <a:prstGeom prst="mathMultiply">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latin typeface="Tw Cen MT Condensed" panose="020B0606020104020203" pitchFamily="34" charset="0"/>
            </a:endParaRPr>
          </a:p>
        </p:txBody>
      </p:sp>
      <p:sp>
        <p:nvSpPr>
          <p:cNvPr id="142" name="Multiply 141"/>
          <p:cNvSpPr/>
          <p:nvPr/>
        </p:nvSpPr>
        <p:spPr>
          <a:xfrm rot="5400000">
            <a:off x="5435426" y="4940375"/>
            <a:ext cx="215900" cy="217487"/>
          </a:xfrm>
          <a:prstGeom prst="mathMultiply">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latin typeface="Tw Cen MT Condensed" panose="020B0606020104020203" pitchFamily="34" charset="0"/>
            </a:endParaRPr>
          </a:p>
        </p:txBody>
      </p:sp>
      <p:sp>
        <p:nvSpPr>
          <p:cNvPr id="143" name="Multiply 142"/>
          <p:cNvSpPr/>
          <p:nvPr/>
        </p:nvSpPr>
        <p:spPr>
          <a:xfrm rot="5400000">
            <a:off x="5867474" y="4940375"/>
            <a:ext cx="215900" cy="217487"/>
          </a:xfrm>
          <a:prstGeom prst="mathMultiply">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latin typeface="Tw Cen MT Condensed" panose="020B0606020104020203" pitchFamily="34" charset="0"/>
            </a:endParaRPr>
          </a:p>
        </p:txBody>
      </p:sp>
      <p:sp>
        <p:nvSpPr>
          <p:cNvPr id="144" name="Multiply 143"/>
          <p:cNvSpPr/>
          <p:nvPr/>
        </p:nvSpPr>
        <p:spPr>
          <a:xfrm rot="5400000">
            <a:off x="6300986" y="4940375"/>
            <a:ext cx="215900" cy="217487"/>
          </a:xfrm>
          <a:prstGeom prst="mathMultiply">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latin typeface="Tw Cen MT Condensed" panose="020B0606020104020203" pitchFamily="34" charset="0"/>
            </a:endParaRPr>
          </a:p>
        </p:txBody>
      </p:sp>
      <p:sp>
        <p:nvSpPr>
          <p:cNvPr id="145" name="Multiply 144"/>
          <p:cNvSpPr/>
          <p:nvPr/>
        </p:nvSpPr>
        <p:spPr>
          <a:xfrm rot="5400000">
            <a:off x="6661026" y="4940375"/>
            <a:ext cx="215900" cy="217487"/>
          </a:xfrm>
          <a:prstGeom prst="mathMultiply">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latin typeface="Tw Cen MT Condensed" panose="020B0606020104020203" pitchFamily="34" charset="0"/>
            </a:endParaRPr>
          </a:p>
        </p:txBody>
      </p:sp>
      <p:sp>
        <p:nvSpPr>
          <p:cNvPr id="146" name="Multiply 145"/>
          <p:cNvSpPr/>
          <p:nvPr/>
        </p:nvSpPr>
        <p:spPr>
          <a:xfrm rot="5400000">
            <a:off x="7163618" y="4940375"/>
            <a:ext cx="215900" cy="217487"/>
          </a:xfrm>
          <a:prstGeom prst="mathMultiply">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latin typeface="Tw Cen MT Condensed" panose="020B0606020104020203" pitchFamily="34" charset="0"/>
            </a:endParaRPr>
          </a:p>
        </p:txBody>
      </p:sp>
      <p:sp>
        <p:nvSpPr>
          <p:cNvPr id="147" name="Multiply 146"/>
          <p:cNvSpPr/>
          <p:nvPr/>
        </p:nvSpPr>
        <p:spPr>
          <a:xfrm rot="5400000">
            <a:off x="7597130" y="4940498"/>
            <a:ext cx="215900" cy="217487"/>
          </a:xfrm>
          <a:prstGeom prst="mathMultiply">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latin typeface="Tw Cen MT Condensed" panose="020B0606020104020203" pitchFamily="34" charset="0"/>
            </a:endParaRPr>
          </a:p>
        </p:txBody>
      </p:sp>
      <p:sp>
        <p:nvSpPr>
          <p:cNvPr id="148" name="Multiply 147"/>
          <p:cNvSpPr/>
          <p:nvPr/>
        </p:nvSpPr>
        <p:spPr>
          <a:xfrm rot="5400000">
            <a:off x="8029178" y="4940375"/>
            <a:ext cx="215900" cy="217487"/>
          </a:xfrm>
          <a:prstGeom prst="mathMultiply">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latin typeface="Tw Cen MT Condensed" panose="020B0606020104020203" pitchFamily="34" charset="0"/>
            </a:endParaRPr>
          </a:p>
        </p:txBody>
      </p:sp>
      <p:sp>
        <p:nvSpPr>
          <p:cNvPr id="149" name="Multiply 148"/>
          <p:cNvSpPr/>
          <p:nvPr/>
        </p:nvSpPr>
        <p:spPr>
          <a:xfrm rot="5400000">
            <a:off x="8459762" y="4940375"/>
            <a:ext cx="215900" cy="217487"/>
          </a:xfrm>
          <a:prstGeom prst="mathMultiply">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latin typeface="Tw Cen MT Condensed" panose="020B0606020104020203" pitchFamily="34" charset="0"/>
            </a:endParaRPr>
          </a:p>
        </p:txBody>
      </p:sp>
      <p:sp>
        <p:nvSpPr>
          <p:cNvPr id="150" name="Oval 149"/>
          <p:cNvSpPr/>
          <p:nvPr/>
        </p:nvSpPr>
        <p:spPr>
          <a:xfrm>
            <a:off x="4861496" y="4867126"/>
            <a:ext cx="71438" cy="73025"/>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151" name="Oval 150"/>
          <p:cNvSpPr/>
          <p:nvPr/>
        </p:nvSpPr>
        <p:spPr>
          <a:xfrm>
            <a:off x="5222106" y="4868143"/>
            <a:ext cx="71438" cy="73025"/>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152" name="Oval 151"/>
          <p:cNvSpPr/>
          <p:nvPr/>
        </p:nvSpPr>
        <p:spPr>
          <a:xfrm>
            <a:off x="5582146" y="4868143"/>
            <a:ext cx="71438" cy="73025"/>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153" name="Oval 152"/>
          <p:cNvSpPr/>
          <p:nvPr/>
        </p:nvSpPr>
        <p:spPr>
          <a:xfrm>
            <a:off x="5942186" y="4868143"/>
            <a:ext cx="71438" cy="73025"/>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154" name="Oval 153"/>
          <p:cNvSpPr/>
          <p:nvPr/>
        </p:nvSpPr>
        <p:spPr>
          <a:xfrm>
            <a:off x="6229648" y="4869160"/>
            <a:ext cx="71438" cy="73025"/>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155" name="Oval 154"/>
          <p:cNvSpPr/>
          <p:nvPr/>
        </p:nvSpPr>
        <p:spPr>
          <a:xfrm>
            <a:off x="6590258" y="4870177"/>
            <a:ext cx="71438" cy="73025"/>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156" name="Oval 155"/>
          <p:cNvSpPr/>
          <p:nvPr/>
        </p:nvSpPr>
        <p:spPr>
          <a:xfrm>
            <a:off x="6950298" y="4870177"/>
            <a:ext cx="71438" cy="73025"/>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157" name="Oval 156"/>
          <p:cNvSpPr/>
          <p:nvPr/>
        </p:nvSpPr>
        <p:spPr>
          <a:xfrm>
            <a:off x="7310338" y="4870177"/>
            <a:ext cx="71438" cy="73025"/>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158" name="Oval 157"/>
          <p:cNvSpPr/>
          <p:nvPr/>
        </p:nvSpPr>
        <p:spPr>
          <a:xfrm>
            <a:off x="7597800" y="4867126"/>
            <a:ext cx="71438" cy="73025"/>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159" name="Oval 158"/>
          <p:cNvSpPr/>
          <p:nvPr/>
        </p:nvSpPr>
        <p:spPr>
          <a:xfrm>
            <a:off x="7958410" y="4868143"/>
            <a:ext cx="71438" cy="73025"/>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160" name="Oval 159"/>
          <p:cNvSpPr/>
          <p:nvPr/>
        </p:nvSpPr>
        <p:spPr>
          <a:xfrm>
            <a:off x="8318450" y="4868143"/>
            <a:ext cx="71438" cy="73025"/>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161" name="Oval 160"/>
          <p:cNvSpPr/>
          <p:nvPr/>
        </p:nvSpPr>
        <p:spPr>
          <a:xfrm>
            <a:off x="8605912" y="4868143"/>
            <a:ext cx="71438" cy="73025"/>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162" name="Oval 161"/>
          <p:cNvSpPr/>
          <p:nvPr/>
        </p:nvSpPr>
        <p:spPr>
          <a:xfrm>
            <a:off x="8678490" y="3861048"/>
            <a:ext cx="71438" cy="73025"/>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163" name="Multiply 162"/>
          <p:cNvSpPr/>
          <p:nvPr/>
        </p:nvSpPr>
        <p:spPr>
          <a:xfrm rot="5400000">
            <a:off x="5013226" y="4076402"/>
            <a:ext cx="215900" cy="217487"/>
          </a:xfrm>
          <a:prstGeom prst="mathMultiply">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latin typeface="Tw Cen MT Condensed" panose="020B0606020104020203" pitchFamily="34" charset="0"/>
            </a:endParaRPr>
          </a:p>
        </p:txBody>
      </p:sp>
      <p:sp>
        <p:nvSpPr>
          <p:cNvPr id="164" name="Multiply 163"/>
          <p:cNvSpPr/>
          <p:nvPr/>
        </p:nvSpPr>
        <p:spPr>
          <a:xfrm rot="5400000">
            <a:off x="5445274" y="4076279"/>
            <a:ext cx="215900" cy="217487"/>
          </a:xfrm>
          <a:prstGeom prst="mathMultiply">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latin typeface="Tw Cen MT Condensed" panose="020B0606020104020203" pitchFamily="34" charset="0"/>
            </a:endParaRPr>
          </a:p>
        </p:txBody>
      </p:sp>
      <p:sp>
        <p:nvSpPr>
          <p:cNvPr id="165" name="Multiply 164"/>
          <p:cNvSpPr/>
          <p:nvPr/>
        </p:nvSpPr>
        <p:spPr>
          <a:xfrm rot="5400000">
            <a:off x="5877322" y="4076279"/>
            <a:ext cx="215900" cy="217487"/>
          </a:xfrm>
          <a:prstGeom prst="mathMultiply">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latin typeface="Tw Cen MT Condensed" panose="020B0606020104020203" pitchFamily="34" charset="0"/>
            </a:endParaRPr>
          </a:p>
        </p:txBody>
      </p:sp>
      <p:sp>
        <p:nvSpPr>
          <p:cNvPr id="166" name="Multiply 165"/>
          <p:cNvSpPr/>
          <p:nvPr/>
        </p:nvSpPr>
        <p:spPr>
          <a:xfrm rot="5400000">
            <a:off x="6310834" y="4076279"/>
            <a:ext cx="215900" cy="217487"/>
          </a:xfrm>
          <a:prstGeom prst="mathMultiply">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latin typeface="Tw Cen MT Condensed" panose="020B0606020104020203" pitchFamily="34" charset="0"/>
            </a:endParaRPr>
          </a:p>
        </p:txBody>
      </p:sp>
      <p:sp>
        <p:nvSpPr>
          <p:cNvPr id="167" name="Multiply 166"/>
          <p:cNvSpPr/>
          <p:nvPr/>
        </p:nvSpPr>
        <p:spPr>
          <a:xfrm rot="5400000">
            <a:off x="6670874" y="4004271"/>
            <a:ext cx="215900" cy="217487"/>
          </a:xfrm>
          <a:prstGeom prst="mathMultiply">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latin typeface="Tw Cen MT Condensed" panose="020B0606020104020203" pitchFamily="34" charset="0"/>
            </a:endParaRPr>
          </a:p>
        </p:txBody>
      </p:sp>
      <p:sp>
        <p:nvSpPr>
          <p:cNvPr id="168" name="Multiply 167"/>
          <p:cNvSpPr/>
          <p:nvPr/>
        </p:nvSpPr>
        <p:spPr>
          <a:xfrm rot="5400000">
            <a:off x="7173466" y="3932263"/>
            <a:ext cx="215900" cy="217487"/>
          </a:xfrm>
          <a:prstGeom prst="mathMultiply">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latin typeface="Tw Cen MT Condensed" panose="020B0606020104020203" pitchFamily="34" charset="0"/>
            </a:endParaRPr>
          </a:p>
        </p:txBody>
      </p:sp>
      <p:sp>
        <p:nvSpPr>
          <p:cNvPr id="169" name="Multiply 168"/>
          <p:cNvSpPr/>
          <p:nvPr/>
        </p:nvSpPr>
        <p:spPr>
          <a:xfrm rot="5400000">
            <a:off x="7606978" y="3860255"/>
            <a:ext cx="215900" cy="217487"/>
          </a:xfrm>
          <a:prstGeom prst="mathMultiply">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latin typeface="Tw Cen MT Condensed" panose="020B0606020104020203" pitchFamily="34" charset="0"/>
            </a:endParaRPr>
          </a:p>
        </p:txBody>
      </p:sp>
      <p:sp>
        <p:nvSpPr>
          <p:cNvPr id="170" name="Multiply 169"/>
          <p:cNvSpPr/>
          <p:nvPr/>
        </p:nvSpPr>
        <p:spPr>
          <a:xfrm rot="5400000">
            <a:off x="8039026" y="3788247"/>
            <a:ext cx="215900" cy="217487"/>
          </a:xfrm>
          <a:prstGeom prst="mathMultiply">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latin typeface="Tw Cen MT Condensed" panose="020B0606020104020203" pitchFamily="34" charset="0"/>
            </a:endParaRPr>
          </a:p>
        </p:txBody>
      </p:sp>
      <p:sp>
        <p:nvSpPr>
          <p:cNvPr id="171" name="Multiply 170"/>
          <p:cNvSpPr/>
          <p:nvPr/>
        </p:nvSpPr>
        <p:spPr>
          <a:xfrm rot="5400000">
            <a:off x="8469610" y="3716362"/>
            <a:ext cx="215900" cy="217487"/>
          </a:xfrm>
          <a:prstGeom prst="mathMultiply">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latin typeface="Tw Cen MT Condensed" panose="020B0606020104020203" pitchFamily="34" charset="0"/>
            </a:endParaRPr>
          </a:p>
        </p:txBody>
      </p:sp>
      <p:sp>
        <p:nvSpPr>
          <p:cNvPr id="172" name="TextBox 8"/>
          <p:cNvSpPr txBox="1">
            <a:spLocks noChangeArrowheads="1"/>
          </p:cNvSpPr>
          <p:nvPr/>
        </p:nvSpPr>
        <p:spPr bwMode="auto">
          <a:xfrm>
            <a:off x="4572124" y="2348880"/>
            <a:ext cx="4393059" cy="1323439"/>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marL="342900" indent="-342900"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1600" u="sng" dirty="0">
                <a:latin typeface="Tw Cen MT Condensed" panose="020B0606020104020203" pitchFamily="34" charset="0"/>
              </a:rPr>
              <a:t>Dribbling Gates</a:t>
            </a:r>
          </a:p>
          <a:p>
            <a:pPr eaLnBrk="1" hangingPunct="1">
              <a:spcBef>
                <a:spcPct val="0"/>
              </a:spcBef>
              <a:buFontTx/>
              <a:buNone/>
            </a:pPr>
            <a:endParaRPr lang="en-GB" altLang="en-US" sz="1600" u="sng" dirty="0">
              <a:latin typeface="Tw Cen MT Condensed" panose="020B0606020104020203" pitchFamily="34" charset="0"/>
            </a:endParaRPr>
          </a:p>
          <a:p>
            <a:pPr eaLnBrk="1" hangingPunct="1">
              <a:spcBef>
                <a:spcPct val="0"/>
              </a:spcBef>
              <a:buFontTx/>
              <a:buNone/>
            </a:pPr>
            <a:endParaRPr lang="en-GB" altLang="en-US" sz="1600" u="sng" dirty="0">
              <a:latin typeface="Tw Cen MT Condensed" panose="020B0606020104020203" pitchFamily="34" charset="0"/>
            </a:endParaRPr>
          </a:p>
          <a:p>
            <a:pPr eaLnBrk="1" hangingPunct="1">
              <a:spcBef>
                <a:spcPct val="0"/>
              </a:spcBef>
              <a:buFontTx/>
              <a:buNone/>
            </a:pPr>
            <a:endParaRPr lang="en-GB" altLang="en-US" sz="1600" u="sng" dirty="0">
              <a:latin typeface="Tw Cen MT Condensed" panose="020B0606020104020203" pitchFamily="34" charset="0"/>
            </a:endParaRPr>
          </a:p>
          <a:p>
            <a:pPr eaLnBrk="1" hangingPunct="1">
              <a:spcBef>
                <a:spcPct val="0"/>
              </a:spcBef>
              <a:buFontTx/>
              <a:buNone/>
            </a:pPr>
            <a:endParaRPr lang="en-GB" altLang="en-US" sz="1600" u="sng" dirty="0">
              <a:latin typeface="Tw Cen MT Condensed" panose="020B0606020104020203" pitchFamily="34" charset="0"/>
            </a:endParaRPr>
          </a:p>
        </p:txBody>
      </p:sp>
      <p:sp>
        <p:nvSpPr>
          <p:cNvPr id="173" name="Rectangle 172"/>
          <p:cNvSpPr/>
          <p:nvPr/>
        </p:nvSpPr>
        <p:spPr>
          <a:xfrm>
            <a:off x="5868169" y="2420888"/>
            <a:ext cx="2808287" cy="122413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4" name="Oval 173"/>
          <p:cNvSpPr/>
          <p:nvPr/>
        </p:nvSpPr>
        <p:spPr>
          <a:xfrm>
            <a:off x="7956376" y="2492896"/>
            <a:ext cx="72008" cy="72008"/>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5" name="Oval 174"/>
          <p:cNvSpPr/>
          <p:nvPr/>
        </p:nvSpPr>
        <p:spPr>
          <a:xfrm>
            <a:off x="8244408" y="2924944"/>
            <a:ext cx="72008" cy="72008"/>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6" name="Oval 175"/>
          <p:cNvSpPr/>
          <p:nvPr/>
        </p:nvSpPr>
        <p:spPr>
          <a:xfrm>
            <a:off x="6876256" y="3429000"/>
            <a:ext cx="72008" cy="72008"/>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7" name="Oval 176"/>
          <p:cNvSpPr/>
          <p:nvPr/>
        </p:nvSpPr>
        <p:spPr>
          <a:xfrm>
            <a:off x="6156176" y="3429000"/>
            <a:ext cx="72008" cy="72008"/>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8" name="Oval 177"/>
          <p:cNvSpPr/>
          <p:nvPr/>
        </p:nvSpPr>
        <p:spPr>
          <a:xfrm>
            <a:off x="6516216" y="2492896"/>
            <a:ext cx="72008" cy="72008"/>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9" name="Oval 178"/>
          <p:cNvSpPr/>
          <p:nvPr/>
        </p:nvSpPr>
        <p:spPr>
          <a:xfrm>
            <a:off x="5940152" y="2780928"/>
            <a:ext cx="72008" cy="72008"/>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0" name="Oval 179"/>
          <p:cNvSpPr/>
          <p:nvPr/>
        </p:nvSpPr>
        <p:spPr>
          <a:xfrm>
            <a:off x="6372200" y="2852936"/>
            <a:ext cx="72008" cy="72008"/>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1" name="Oval 180"/>
          <p:cNvSpPr/>
          <p:nvPr/>
        </p:nvSpPr>
        <p:spPr>
          <a:xfrm>
            <a:off x="6588224" y="3068960"/>
            <a:ext cx="72008" cy="72008"/>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2" name="Oval 181"/>
          <p:cNvSpPr/>
          <p:nvPr/>
        </p:nvSpPr>
        <p:spPr>
          <a:xfrm>
            <a:off x="7092280" y="3429000"/>
            <a:ext cx="72008" cy="72008"/>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3" name="Oval 182"/>
          <p:cNvSpPr/>
          <p:nvPr/>
        </p:nvSpPr>
        <p:spPr>
          <a:xfrm>
            <a:off x="7452320" y="3429000"/>
            <a:ext cx="72008" cy="72008"/>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4" name="Oval 183"/>
          <p:cNvSpPr/>
          <p:nvPr/>
        </p:nvSpPr>
        <p:spPr>
          <a:xfrm>
            <a:off x="8100392" y="3429000"/>
            <a:ext cx="72008" cy="72008"/>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5" name="Oval 184"/>
          <p:cNvSpPr/>
          <p:nvPr/>
        </p:nvSpPr>
        <p:spPr>
          <a:xfrm>
            <a:off x="8316416" y="3429000"/>
            <a:ext cx="72008" cy="72008"/>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6" name="Oval 185"/>
          <p:cNvSpPr/>
          <p:nvPr/>
        </p:nvSpPr>
        <p:spPr>
          <a:xfrm>
            <a:off x="7092280" y="2564904"/>
            <a:ext cx="72008" cy="72008"/>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7" name="Oval 186"/>
          <p:cNvSpPr/>
          <p:nvPr/>
        </p:nvSpPr>
        <p:spPr>
          <a:xfrm>
            <a:off x="7092280" y="2780928"/>
            <a:ext cx="72008" cy="72008"/>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8" name="Oval 187"/>
          <p:cNvSpPr/>
          <p:nvPr/>
        </p:nvSpPr>
        <p:spPr>
          <a:xfrm>
            <a:off x="7812360" y="3140968"/>
            <a:ext cx="72008" cy="72008"/>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9" name="Oval 188"/>
          <p:cNvSpPr/>
          <p:nvPr/>
        </p:nvSpPr>
        <p:spPr>
          <a:xfrm>
            <a:off x="7740352" y="2996952"/>
            <a:ext cx="72008" cy="72008"/>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0" name="Oval 189"/>
          <p:cNvSpPr/>
          <p:nvPr/>
        </p:nvSpPr>
        <p:spPr>
          <a:xfrm>
            <a:off x="5940152" y="3068960"/>
            <a:ext cx="72008" cy="72008"/>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1" name="Oval 190"/>
          <p:cNvSpPr/>
          <p:nvPr/>
        </p:nvSpPr>
        <p:spPr>
          <a:xfrm>
            <a:off x="6156176" y="3068960"/>
            <a:ext cx="72008" cy="72008"/>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860548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13"/>
          <p:cNvSpPr txBox="1">
            <a:spLocks noChangeArrowheads="1"/>
          </p:cNvSpPr>
          <p:nvPr/>
        </p:nvSpPr>
        <p:spPr bwMode="auto">
          <a:xfrm>
            <a:off x="179388" y="2332757"/>
            <a:ext cx="8785225" cy="83099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None/>
            </a:pPr>
            <a:r>
              <a:rPr lang="en-GB" altLang="en-US" sz="1600" b="1" u="sng" dirty="0" err="1">
                <a:latin typeface="Tw Cen MT Condensed" pitchFamily="34" charset="0"/>
              </a:rPr>
              <a:t>SoW</a:t>
            </a:r>
            <a:r>
              <a:rPr lang="en-GB" altLang="en-US" sz="1600" b="1" u="sng" dirty="0">
                <a:latin typeface="Tw Cen MT Condensed" pitchFamily="34" charset="0"/>
              </a:rPr>
              <a:t> Milestone Focus: </a:t>
            </a:r>
            <a:r>
              <a:rPr lang="en-GB" altLang="en-US" sz="1600" dirty="0">
                <a:latin typeface="Tw Cen MT Condensed" pitchFamily="34" charset="0"/>
              </a:rPr>
              <a:t> 4 (</a:t>
            </a:r>
            <a:r>
              <a:rPr lang="en-GB" altLang="en-US" sz="1600" dirty="0">
                <a:latin typeface="Tw Cen MT Condensed" panose="020B0606020104020203" pitchFamily="34" charset="0"/>
                <a:cs typeface="Narkisim" panose="020E0502050101010101" pitchFamily="34" charset="-79"/>
              </a:rPr>
              <a:t>Display an understanding of fair play, working well with others and leading a medium sized group). 5 (Field, defend and attack tactically by anticipating the direction of play). 6 (Utilise new skills in competitive situations, as an individual or part of a team). </a:t>
            </a:r>
          </a:p>
        </p:txBody>
      </p:sp>
      <p:sp>
        <p:nvSpPr>
          <p:cNvPr id="6" name="Title 1"/>
          <p:cNvSpPr txBox="1">
            <a:spLocks/>
          </p:cNvSpPr>
          <p:nvPr/>
        </p:nvSpPr>
        <p:spPr bwMode="auto">
          <a:xfrm>
            <a:off x="1403350" y="42863"/>
            <a:ext cx="6481763" cy="649287"/>
          </a:xfrm>
          <a:prstGeom prst="rect">
            <a:avLst/>
          </a:prstGeom>
          <a:solidFill>
            <a:srgbClr val="00B050"/>
          </a:solidFill>
          <a:ln w="9525">
            <a:solidFill>
              <a:schemeClr val="tx1"/>
            </a:solidFill>
            <a:miter lim="800000"/>
            <a:headEnd/>
            <a:tailEnd/>
          </a:ln>
        </p:spPr>
        <p:txBody>
          <a:bodyPr anchor="ctr">
            <a:normAutofit/>
          </a:bodyPr>
          <a:lstStyle/>
          <a:p>
            <a:pPr algn="ctr" fontAlgn="auto">
              <a:spcBef>
                <a:spcPts val="0"/>
              </a:spcBef>
              <a:spcAft>
                <a:spcPts val="0"/>
              </a:spcAft>
              <a:defRPr/>
            </a:pPr>
            <a:r>
              <a:rPr lang="en-GB" sz="2400" dirty="0">
                <a:latin typeface="Tw Cen MT Condensed Extra Bold" panose="020B0803020202020204" pitchFamily="34" charset="0"/>
                <a:ea typeface="+mj-ea"/>
                <a:cs typeface="+mj-cs"/>
              </a:rPr>
              <a:t> Hockey Year 5- Lesson 3  </a:t>
            </a:r>
          </a:p>
        </p:txBody>
      </p:sp>
      <p:pic>
        <p:nvPicPr>
          <p:cNvPr id="7" name="Picture 3"/>
          <p:cNvPicPr>
            <a:picLocks noChangeAspect="1" noChangeArrowheads="1"/>
          </p:cNvPicPr>
          <p:nvPr/>
        </p:nvPicPr>
        <p:blipFill>
          <a:blip r:embed="rId2">
            <a:extLst>
              <a:ext uri="{28A0092B-C50C-407E-A947-70E740481C1C}">
                <a14:useLocalDpi xmlns:a14="http://schemas.microsoft.com/office/drawing/2010/main" val="0"/>
              </a:ext>
            </a:extLst>
          </a:blip>
          <a:srcRect t="18073" b="15977"/>
          <a:stretch>
            <a:fillRect/>
          </a:stretch>
        </p:blipFill>
        <p:spPr bwMode="auto">
          <a:xfrm>
            <a:off x="322263" y="-26988"/>
            <a:ext cx="1081087" cy="712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3"/>
          <p:cNvPicPr>
            <a:picLocks noChangeAspect="1" noChangeArrowheads="1"/>
          </p:cNvPicPr>
          <p:nvPr/>
        </p:nvPicPr>
        <p:blipFill>
          <a:blip r:embed="rId2">
            <a:extLst>
              <a:ext uri="{28A0092B-C50C-407E-A947-70E740481C1C}">
                <a14:useLocalDpi xmlns:a14="http://schemas.microsoft.com/office/drawing/2010/main" val="0"/>
              </a:ext>
            </a:extLst>
          </a:blip>
          <a:srcRect t="18073" b="15977"/>
          <a:stretch>
            <a:fillRect/>
          </a:stretch>
        </p:blipFill>
        <p:spPr bwMode="auto">
          <a:xfrm>
            <a:off x="7812088" y="-26988"/>
            <a:ext cx="1081087" cy="712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12"/>
          <p:cNvSpPr txBox="1">
            <a:spLocks noChangeArrowheads="1"/>
          </p:cNvSpPr>
          <p:nvPr/>
        </p:nvSpPr>
        <p:spPr bwMode="auto">
          <a:xfrm>
            <a:off x="5940425" y="1932707"/>
            <a:ext cx="30241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2000">
                <a:latin typeface="Tw Cen MT Condensed Extra Bold" pitchFamily="34" charset="0"/>
              </a:rPr>
              <a:t>Inspiration in P.E! - </a:t>
            </a:r>
          </a:p>
        </p:txBody>
      </p:sp>
      <p:sp>
        <p:nvSpPr>
          <p:cNvPr id="10" name="TextBox 10"/>
          <p:cNvSpPr txBox="1">
            <a:spLocks noChangeArrowheads="1"/>
          </p:cNvSpPr>
          <p:nvPr/>
        </p:nvSpPr>
        <p:spPr bwMode="auto">
          <a:xfrm>
            <a:off x="179388" y="1932707"/>
            <a:ext cx="29527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2000" dirty="0">
                <a:latin typeface="Tw Cen MT Condensed Extra Bold" pitchFamily="34" charset="0"/>
              </a:rPr>
              <a:t>Numeracy</a:t>
            </a:r>
            <a:r>
              <a:rPr lang="en-GB" altLang="en-US" sz="1800" dirty="0">
                <a:latin typeface="Tw Cen MT Condensed Extra Bold" pitchFamily="34" charset="0"/>
              </a:rPr>
              <a:t> in P.E! - </a:t>
            </a:r>
          </a:p>
        </p:txBody>
      </p:sp>
      <p:sp>
        <p:nvSpPr>
          <p:cNvPr id="11" name="TextBox 11"/>
          <p:cNvSpPr txBox="1">
            <a:spLocks noChangeArrowheads="1"/>
          </p:cNvSpPr>
          <p:nvPr/>
        </p:nvSpPr>
        <p:spPr bwMode="auto">
          <a:xfrm>
            <a:off x="3132138" y="1932707"/>
            <a:ext cx="280828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2000">
                <a:latin typeface="Tw Cen MT Condensed Extra Bold" pitchFamily="34" charset="0"/>
              </a:rPr>
              <a:t>Literacy in P.E! - </a:t>
            </a:r>
          </a:p>
        </p:txBody>
      </p:sp>
      <p:pic>
        <p:nvPicPr>
          <p:cNvPr id="13" name="Picture 20" descr="C:\Users\class3\AppData\Local\Microsoft\Windows\Temporary Internet Files\Low\Content.IE5\JRAFYQTJ\+%20Goal[1].jpg"/>
          <p:cNvPicPr>
            <a:picLocks noChangeAspect="1" noChangeArrowheads="1"/>
          </p:cNvPicPr>
          <p:nvPr/>
        </p:nvPicPr>
        <p:blipFill>
          <a:blip r:embed="rId3">
            <a:extLst>
              <a:ext uri="{28A0092B-C50C-407E-A947-70E740481C1C}">
                <a14:useLocalDpi xmlns:a14="http://schemas.microsoft.com/office/drawing/2010/main" val="0"/>
              </a:ext>
            </a:extLst>
          </a:blip>
          <a:srcRect t="3590" b="4846"/>
          <a:stretch>
            <a:fillRect/>
          </a:stretch>
        </p:blipFill>
        <p:spPr bwMode="auto">
          <a:xfrm>
            <a:off x="2300288" y="1916832"/>
            <a:ext cx="542925"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23" descr="http://tummax.com/wp-content/uploads/2015/05/wow.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27988" y="1932707"/>
            <a:ext cx="841375"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Rectangle 15"/>
          <p:cNvSpPr>
            <a:spLocks noChangeArrowheads="1"/>
          </p:cNvSpPr>
          <p:nvPr/>
        </p:nvSpPr>
        <p:spPr bwMode="auto">
          <a:xfrm>
            <a:off x="179388" y="3273946"/>
            <a:ext cx="8785225" cy="3539430"/>
          </a:xfrm>
          <a:prstGeom prst="rect">
            <a:avLst/>
          </a:prstGeom>
          <a:noFill/>
          <a:ln w="9525">
            <a:solidFill>
              <a:schemeClr val="tx1"/>
            </a:solidFill>
            <a:miter lim="800000"/>
            <a:headEnd/>
            <a:tailEnd/>
          </a:ln>
        </p:spPr>
        <p:txBody>
          <a:bodyPr>
            <a:spAutoFit/>
          </a:bodyPr>
          <a:lstStyle/>
          <a:p>
            <a:pPr>
              <a:defRPr/>
            </a:pPr>
            <a:r>
              <a:rPr lang="en-GB" sz="1600" u="sng" dirty="0">
                <a:latin typeface="Tw Cen MT Condensed" panose="020B0606020104020203" pitchFamily="34" charset="0"/>
              </a:rPr>
              <a:t>1.Warm-up – </a:t>
            </a:r>
            <a:r>
              <a:rPr lang="en-GB" sz="1600" dirty="0">
                <a:latin typeface="Tw Cen MT Condensed" panose="020B0606020104020203" pitchFamily="34" charset="0"/>
              </a:rPr>
              <a:t>Pupils start jogging around the playing area avoiding each other &amp; listening, when the teacher calls out “French Potty!” children must freeze with their knee’s bent and their back straight! STRETCH, then repeat &amp; move to </a:t>
            </a:r>
            <a:r>
              <a:rPr lang="en-GB" sz="1600" u="sng" dirty="0">
                <a:latin typeface="Tw Cen MT Condensed" panose="020B0606020104020203" pitchFamily="34" charset="0"/>
              </a:rPr>
              <a:t>‘Getting familiar with the stick’ (see prev. lesson)</a:t>
            </a:r>
          </a:p>
          <a:p>
            <a:pPr>
              <a:spcBef>
                <a:spcPct val="0"/>
              </a:spcBef>
            </a:pPr>
            <a:endParaRPr lang="en-GB" altLang="en-US" sz="1600" u="sng" dirty="0">
              <a:latin typeface="Tw Cen MT Condensed" panose="020B0606020104020203" pitchFamily="34" charset="0"/>
            </a:endParaRPr>
          </a:p>
          <a:p>
            <a:pPr>
              <a:spcBef>
                <a:spcPct val="0"/>
              </a:spcBef>
            </a:pPr>
            <a:r>
              <a:rPr lang="en-GB" altLang="en-US" sz="1600" u="sng" dirty="0">
                <a:latin typeface="Tw Cen MT Condensed" panose="020B0606020104020203" pitchFamily="34" charset="0"/>
              </a:rPr>
              <a:t>2. Passing in pairs:</a:t>
            </a:r>
            <a:r>
              <a:rPr lang="en-GB" altLang="en-US" sz="1600" dirty="0">
                <a:latin typeface="Tw Cen MT Condensed" panose="020B0606020104020203" pitchFamily="34" charset="0"/>
              </a:rPr>
              <a:t> Pupils organised into pairs of similar ability (use Coloured bibs to make this easier, Blue must partner up with a blue </a:t>
            </a:r>
            <a:r>
              <a:rPr lang="en-GB" altLang="en-US" sz="1600" dirty="0" err="1">
                <a:latin typeface="Tw Cen MT Condensed" panose="020B0606020104020203" pitchFamily="34" charset="0"/>
              </a:rPr>
              <a:t>etc</a:t>
            </a:r>
            <a:r>
              <a:rPr lang="en-GB" altLang="en-US" sz="1600" dirty="0">
                <a:latin typeface="Tw Cen MT Condensed" panose="020B0606020104020203" pitchFamily="34" charset="0"/>
              </a:rPr>
              <a:t>). Pupils practice skill in isolation, opposite partner.  Control, pass, control, pass. </a:t>
            </a:r>
            <a:r>
              <a:rPr lang="en-GB" altLang="en-US" sz="1600" i="1" dirty="0">
                <a:latin typeface="Tw Cen MT Condensed" panose="020B0606020104020203" pitchFamily="34" charset="0"/>
              </a:rPr>
              <a:t> </a:t>
            </a:r>
            <a:r>
              <a:rPr lang="en-GB" altLang="en-US" sz="1600" b="1" i="1" u="sng" dirty="0">
                <a:latin typeface="Tw Cen MT Condensed" panose="020B0606020104020203" pitchFamily="34" charset="0"/>
              </a:rPr>
              <a:t>M/A pupils should practice the skill over a greater distance, w/ both feet. L/A Close together.</a:t>
            </a:r>
            <a:endParaRPr lang="en-GB" altLang="en-US" sz="1600" u="sng" dirty="0">
              <a:latin typeface="Tw Cen MT Condensed" panose="020B0606020104020203" pitchFamily="34" charset="0"/>
            </a:endParaRPr>
          </a:p>
          <a:p>
            <a:pPr>
              <a:spcBef>
                <a:spcPct val="0"/>
              </a:spcBef>
            </a:pPr>
            <a:r>
              <a:rPr lang="en-GB" altLang="en-US" sz="1600" u="sng" dirty="0">
                <a:latin typeface="Tw Cen MT Condensed" panose="020B0606020104020203" pitchFamily="34" charset="0"/>
              </a:rPr>
              <a:t>3. Passing gates (In pairs): </a:t>
            </a:r>
            <a:r>
              <a:rPr lang="en-GB" altLang="en-US" sz="1600" dirty="0">
                <a:latin typeface="Tw Cen MT Condensed" panose="020B0606020104020203" pitchFamily="34" charset="0"/>
              </a:rPr>
              <a:t>Spread pairs out around space. Pupils must try to pass the ball to their partner through a gate. Set a time limit and see how many gates they can complete. Each gate equals a point. </a:t>
            </a:r>
            <a:r>
              <a:rPr lang="en-GB" altLang="en-US" sz="1600" b="1" i="1" u="sng" dirty="0">
                <a:latin typeface="Tw Cen MT Condensed" panose="020B0606020104020203" pitchFamily="34" charset="0"/>
              </a:rPr>
              <a:t>M/A Use smaller gates. L/A Use larger gates</a:t>
            </a:r>
          </a:p>
          <a:p>
            <a:pPr>
              <a:spcBef>
                <a:spcPct val="0"/>
              </a:spcBef>
            </a:pPr>
            <a:r>
              <a:rPr lang="en-GB" altLang="en-US" sz="1600" b="1" i="1" u="sng" dirty="0">
                <a:latin typeface="Tw Cen MT Condensed" panose="020B0606020104020203" pitchFamily="34" charset="0"/>
              </a:rPr>
              <a:t> </a:t>
            </a:r>
            <a:r>
              <a:rPr lang="en-GB" altLang="en-US" sz="1600" dirty="0">
                <a:latin typeface="Tw Cen MT Condensed" panose="020B0606020104020203" pitchFamily="34" charset="0"/>
              </a:rPr>
              <a:t>Red = Large space between cones. Blue = Medium space between cones. Yellow = Small space.</a:t>
            </a:r>
          </a:p>
          <a:p>
            <a:pPr>
              <a:spcBef>
                <a:spcPct val="0"/>
              </a:spcBef>
            </a:pPr>
            <a:endParaRPr lang="en-GB" altLang="en-US" sz="1600" b="1" i="1" u="sng" dirty="0">
              <a:latin typeface="Tw Cen MT Condensed" panose="020B0606020104020203" pitchFamily="34" charset="0"/>
            </a:endParaRPr>
          </a:p>
          <a:p>
            <a:pPr>
              <a:spcBef>
                <a:spcPct val="0"/>
              </a:spcBef>
            </a:pPr>
            <a:r>
              <a:rPr lang="en-GB" altLang="en-US" sz="1600" u="sng" dirty="0">
                <a:latin typeface="Tw Cen MT Condensed" panose="020B0606020104020203" pitchFamily="34" charset="0"/>
              </a:rPr>
              <a:t>4. </a:t>
            </a:r>
            <a:r>
              <a:rPr lang="en-GB" altLang="en-US" sz="1600" u="sng" dirty="0" err="1">
                <a:latin typeface="Tw Cen MT Condensed" panose="020B0606020104020203" pitchFamily="34" charset="0"/>
              </a:rPr>
              <a:t>Keepball</a:t>
            </a:r>
            <a:r>
              <a:rPr lang="en-GB" altLang="en-US" sz="1600" u="sng" dirty="0">
                <a:latin typeface="Tw Cen MT Condensed" panose="020B0606020104020203" pitchFamily="34" charset="0"/>
              </a:rPr>
              <a:t> – </a:t>
            </a:r>
            <a:r>
              <a:rPr lang="en-GB" altLang="en-US" sz="1600" dirty="0">
                <a:latin typeface="Tw Cen MT Condensed" panose="020B0606020104020203" pitchFamily="34" charset="0"/>
              </a:rPr>
              <a:t>Our children are now ready to execute their push pass against opposition. The way that we start to introduce them to this skill is through ‘</a:t>
            </a:r>
            <a:r>
              <a:rPr lang="en-GB" altLang="en-US" sz="1600" dirty="0" err="1">
                <a:latin typeface="Tw Cen MT Condensed" panose="020B0606020104020203" pitchFamily="34" charset="0"/>
              </a:rPr>
              <a:t>Keepball</a:t>
            </a:r>
            <a:r>
              <a:rPr lang="en-GB" altLang="en-US" sz="1600" dirty="0">
                <a:latin typeface="Tw Cen MT Condensed" panose="020B0606020104020203" pitchFamily="34" charset="0"/>
              </a:rPr>
              <a:t>’. Mark out some large grids (we want to set up these exercises to favour the ‘passers’ not the ‘defender’), within which we want a team of 5 or 6 to keep the ball away from the defender who tries to intercept it!. </a:t>
            </a:r>
            <a:r>
              <a:rPr lang="en-GB" altLang="en-US" sz="1600" b="1" dirty="0">
                <a:latin typeface="Tw Cen MT Condensed" panose="020B0606020104020203" pitchFamily="34" charset="0"/>
              </a:rPr>
              <a:t>PROGRESSION – </a:t>
            </a:r>
            <a:r>
              <a:rPr lang="en-GB" altLang="en-US" sz="1600" dirty="0">
                <a:latin typeface="Tw Cen MT Condensed" panose="020B0606020104020203" pitchFamily="34" charset="0"/>
              </a:rPr>
              <a:t>Set an amount of passes as a target, if the ‘passers’ meet this – they get a goal! </a:t>
            </a:r>
            <a:r>
              <a:rPr lang="en-GB" altLang="en-US" sz="1600" b="1" i="1" u="sng" dirty="0">
                <a:latin typeface="Tw Cen MT Condensed" panose="020B0606020104020203" pitchFamily="34" charset="0"/>
              </a:rPr>
              <a:t>Ensure that M/A play with children of a similar ability, likewise for L/A.</a:t>
            </a:r>
            <a:endParaRPr lang="en-GB" altLang="en-US" sz="1600" u="sng" dirty="0">
              <a:latin typeface="Tw Cen MT Condensed" panose="020B0606020104020203" pitchFamily="34" charset="0"/>
            </a:endParaRPr>
          </a:p>
        </p:txBody>
      </p:sp>
      <p:sp>
        <p:nvSpPr>
          <p:cNvPr id="17" name="AutoShape 6" descr="Image result for field hockey cartoon pn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8" name="Picture 8" descr="Related imag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943625" y="91670"/>
            <a:ext cx="828175" cy="55167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8" descr="Related imag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516216" y="84556"/>
            <a:ext cx="828175" cy="551671"/>
          </a:xfrm>
          <a:prstGeom prst="rect">
            <a:avLst/>
          </a:prstGeom>
          <a:noFill/>
          <a:extLst>
            <a:ext uri="{909E8E84-426E-40DD-AFC4-6F175D3DCCD1}">
              <a14:hiddenFill xmlns:a14="http://schemas.microsoft.com/office/drawing/2010/main">
                <a:solidFill>
                  <a:srgbClr val="FFFFFF"/>
                </a:solidFill>
              </a14:hiddenFill>
            </a:ext>
          </a:extLst>
        </p:spPr>
      </p:pic>
      <p:sp>
        <p:nvSpPr>
          <p:cNvPr id="20" name="Subtitle 2"/>
          <p:cNvSpPr txBox="1">
            <a:spLocks/>
          </p:cNvSpPr>
          <p:nvPr/>
        </p:nvSpPr>
        <p:spPr bwMode="auto">
          <a:xfrm>
            <a:off x="179388" y="765175"/>
            <a:ext cx="3240087" cy="1152525"/>
          </a:xfrm>
          <a:prstGeom prst="rect">
            <a:avLst/>
          </a:prstGeom>
          <a:solidFill>
            <a:schemeClr val="tx2">
              <a:lumMod val="40000"/>
              <a:lumOff val="60000"/>
            </a:schemeClr>
          </a:solidFill>
          <a:ln w="9525">
            <a:solidFill>
              <a:schemeClr val="tx1"/>
            </a:solidFill>
            <a:miter lim="800000"/>
            <a:headEnd/>
            <a:tailEnd/>
          </a:ln>
        </p:spPr>
        <p:txBody>
          <a:bodyPr>
            <a:normAutofit lnSpcReduction="10000"/>
          </a:bodyPr>
          <a:lstStyle/>
          <a:p>
            <a:pPr marL="342900" indent="-342900" fontAlgn="auto">
              <a:spcBef>
                <a:spcPct val="20000"/>
              </a:spcBef>
              <a:spcAft>
                <a:spcPts val="0"/>
              </a:spcAft>
              <a:buFont typeface="Arial" pitchFamily="34" charset="0"/>
              <a:buNone/>
              <a:defRPr/>
            </a:pPr>
            <a:r>
              <a:rPr lang="en-GB" sz="1400" b="1" u="sng" dirty="0">
                <a:latin typeface="Tw Cen MT Condensed" panose="020B0606020104020203" pitchFamily="34" charset="0"/>
              </a:rPr>
              <a:t>Learning Objectives:</a:t>
            </a:r>
          </a:p>
          <a:p>
            <a:pPr fontAlgn="auto">
              <a:spcBef>
                <a:spcPct val="20000"/>
              </a:spcBef>
              <a:spcAft>
                <a:spcPts val="0"/>
              </a:spcAft>
              <a:buFont typeface="Arial" pitchFamily="34" charset="0"/>
              <a:buNone/>
              <a:defRPr/>
            </a:pPr>
            <a:r>
              <a:rPr lang="en-GB" sz="1400" dirty="0">
                <a:latin typeface="Tw Cen MT Condensed" panose="020B0606020104020203" pitchFamily="34" charset="0"/>
              </a:rPr>
              <a:t>L.O 1 –  Develop pupil’s ability to pass the Hockey ball to teammates</a:t>
            </a:r>
          </a:p>
          <a:p>
            <a:pPr fontAlgn="auto">
              <a:spcBef>
                <a:spcPct val="20000"/>
              </a:spcBef>
              <a:spcAft>
                <a:spcPts val="0"/>
              </a:spcAft>
              <a:buFont typeface="Arial" pitchFamily="34" charset="0"/>
              <a:buNone/>
              <a:defRPr/>
            </a:pPr>
            <a:r>
              <a:rPr lang="en-GB" sz="1400" dirty="0">
                <a:latin typeface="Tw Cen MT Condensed" panose="020B0606020104020203" pitchFamily="34" charset="0"/>
              </a:rPr>
              <a:t>L.O 2 –  Develop pupil’s ability to apply skill in a competitive environment </a:t>
            </a:r>
          </a:p>
        </p:txBody>
      </p:sp>
      <p:sp>
        <p:nvSpPr>
          <p:cNvPr id="21" name="Subtitle 2"/>
          <p:cNvSpPr txBox="1">
            <a:spLocks/>
          </p:cNvSpPr>
          <p:nvPr/>
        </p:nvSpPr>
        <p:spPr>
          <a:xfrm>
            <a:off x="3492500" y="765175"/>
            <a:ext cx="5472113" cy="1152525"/>
          </a:xfrm>
          <a:prstGeom prst="rect">
            <a:avLst/>
          </a:prstGeom>
          <a:solidFill>
            <a:schemeClr val="tx2">
              <a:lumMod val="40000"/>
              <a:lumOff val="60000"/>
            </a:schemeClr>
          </a:solidFill>
          <a:ln>
            <a:solidFill>
              <a:schemeClr val="tx1"/>
            </a:solidFill>
          </a:ln>
        </p:spPr>
        <p:txBody>
          <a:bodyPr anchor="ctr">
            <a:noAutofit/>
          </a:bodyPr>
          <a:lstStyle/>
          <a:p>
            <a:pPr fontAlgn="auto">
              <a:spcBef>
                <a:spcPct val="20000"/>
              </a:spcBef>
              <a:spcAft>
                <a:spcPts val="0"/>
              </a:spcAft>
              <a:buFont typeface="Arial" pitchFamily="34" charset="0"/>
              <a:buNone/>
              <a:defRPr/>
            </a:pPr>
            <a:r>
              <a:rPr lang="en-GB" sz="1400" dirty="0">
                <a:latin typeface="Tw Cen MT Condensed" panose="020B0606020104020203" pitchFamily="34" charset="0"/>
              </a:rPr>
              <a:t>Challenge 1 – Pupils can stop and pass the ball in isolation with consistency (4/5 times out of 5 at 5m distance – Tennis/Hockey ball)</a:t>
            </a:r>
          </a:p>
          <a:p>
            <a:pPr fontAlgn="auto">
              <a:spcBef>
                <a:spcPct val="20000"/>
              </a:spcBef>
              <a:spcAft>
                <a:spcPts val="0"/>
              </a:spcAft>
              <a:buFont typeface="Arial" pitchFamily="34" charset="0"/>
              <a:buNone/>
              <a:defRPr/>
            </a:pPr>
            <a:r>
              <a:rPr lang="en-GB" sz="1400" dirty="0">
                <a:latin typeface="Tw Cen MT Condensed" panose="020B0606020104020203" pitchFamily="34" charset="0"/>
              </a:rPr>
              <a:t>Challenge 2 – Pupils can stop and pass the ball in a conditioned game scenario with moderate consistency (2/3 times out of 5 – Tennis/Hockey ball)</a:t>
            </a:r>
          </a:p>
          <a:p>
            <a:pPr fontAlgn="auto">
              <a:spcBef>
                <a:spcPct val="20000"/>
              </a:spcBef>
              <a:spcAft>
                <a:spcPts val="0"/>
              </a:spcAft>
              <a:buFont typeface="Arial" pitchFamily="34" charset="0"/>
              <a:buNone/>
              <a:defRPr/>
            </a:pPr>
            <a:r>
              <a:rPr lang="en-GB" sz="1400" dirty="0">
                <a:latin typeface="Tw Cen MT Condensed" panose="020B0606020104020203" pitchFamily="34" charset="0"/>
              </a:rPr>
              <a:t>Challenge 3 – Can pupils use teaching points to help others improve their technique?</a:t>
            </a:r>
          </a:p>
        </p:txBody>
      </p:sp>
      <p:pic>
        <p:nvPicPr>
          <p:cNvPr id="14" name="Picture 21"/>
          <p:cNvPicPr>
            <a:picLocks noChangeAspect="1" noChangeArrowheads="1"/>
          </p:cNvPicPr>
          <p:nvPr/>
        </p:nvPicPr>
        <p:blipFill>
          <a:blip r:embed="rId6">
            <a:extLst>
              <a:ext uri="{28A0092B-C50C-407E-A947-70E740481C1C}">
                <a14:useLocalDpi xmlns:a14="http://schemas.microsoft.com/office/drawing/2010/main" val="0"/>
              </a:ext>
            </a:extLst>
          </a:blip>
          <a:srcRect l="6734" t="11652" r="7497" b="9624"/>
          <a:stretch>
            <a:fillRect/>
          </a:stretch>
        </p:blipFill>
        <p:spPr bwMode="auto">
          <a:xfrm>
            <a:off x="5076825" y="1932707"/>
            <a:ext cx="509588" cy="468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642580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1403350" y="42863"/>
            <a:ext cx="6481763" cy="649287"/>
          </a:xfrm>
          <a:prstGeom prst="rect">
            <a:avLst/>
          </a:prstGeom>
          <a:solidFill>
            <a:srgbClr val="00B050"/>
          </a:solidFill>
          <a:ln w="9525">
            <a:solidFill>
              <a:schemeClr val="tx1"/>
            </a:solidFill>
            <a:miter lim="800000"/>
            <a:headEnd/>
            <a:tailEnd/>
          </a:ln>
        </p:spPr>
        <p:txBody>
          <a:bodyPr anchor="ctr">
            <a:normAutofit/>
          </a:bodyPr>
          <a:lstStyle/>
          <a:p>
            <a:pPr algn="ctr" fontAlgn="auto">
              <a:spcBef>
                <a:spcPts val="0"/>
              </a:spcBef>
              <a:spcAft>
                <a:spcPts val="0"/>
              </a:spcAft>
              <a:defRPr/>
            </a:pPr>
            <a:r>
              <a:rPr lang="en-GB" sz="2400" dirty="0">
                <a:latin typeface="Tw Cen MT Condensed Extra Bold" panose="020B0803020202020204" pitchFamily="34" charset="0"/>
                <a:ea typeface="+mj-ea"/>
                <a:cs typeface="+mj-cs"/>
              </a:rPr>
              <a:t> Hockey Year 5- Lesson 3  </a:t>
            </a:r>
          </a:p>
        </p:txBody>
      </p:sp>
      <p:pic>
        <p:nvPicPr>
          <p:cNvPr id="5" name="Picture 3"/>
          <p:cNvPicPr>
            <a:picLocks noChangeAspect="1" noChangeArrowheads="1"/>
          </p:cNvPicPr>
          <p:nvPr/>
        </p:nvPicPr>
        <p:blipFill>
          <a:blip r:embed="rId2">
            <a:extLst>
              <a:ext uri="{28A0092B-C50C-407E-A947-70E740481C1C}">
                <a14:useLocalDpi xmlns:a14="http://schemas.microsoft.com/office/drawing/2010/main" val="0"/>
              </a:ext>
            </a:extLst>
          </a:blip>
          <a:srcRect t="18073" b="15977"/>
          <a:stretch>
            <a:fillRect/>
          </a:stretch>
        </p:blipFill>
        <p:spPr bwMode="auto">
          <a:xfrm>
            <a:off x="322263" y="-26988"/>
            <a:ext cx="1081087" cy="712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3"/>
          <p:cNvPicPr>
            <a:picLocks noChangeAspect="1" noChangeArrowheads="1"/>
          </p:cNvPicPr>
          <p:nvPr/>
        </p:nvPicPr>
        <p:blipFill>
          <a:blip r:embed="rId2">
            <a:extLst>
              <a:ext uri="{28A0092B-C50C-407E-A947-70E740481C1C}">
                <a14:useLocalDpi xmlns:a14="http://schemas.microsoft.com/office/drawing/2010/main" val="0"/>
              </a:ext>
            </a:extLst>
          </a:blip>
          <a:srcRect t="18073" b="15977"/>
          <a:stretch>
            <a:fillRect/>
          </a:stretch>
        </p:blipFill>
        <p:spPr bwMode="auto">
          <a:xfrm>
            <a:off x="7812088" y="-26988"/>
            <a:ext cx="1081087" cy="712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AutoShape 6" descr="Image result for field hockey cartoon pn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8" name="Picture 8" descr="Related imag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43625" y="91670"/>
            <a:ext cx="828175" cy="55167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Related imag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16216" y="84556"/>
            <a:ext cx="828175" cy="551671"/>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8"/>
          <p:cNvSpPr txBox="1">
            <a:spLocks noChangeArrowheads="1"/>
          </p:cNvSpPr>
          <p:nvPr/>
        </p:nvSpPr>
        <p:spPr bwMode="auto">
          <a:xfrm>
            <a:off x="179388" y="2348880"/>
            <a:ext cx="4321175" cy="1323439"/>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marL="342900" indent="-342900"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1600" u="sng" dirty="0">
                <a:latin typeface="Tw Cen MT Condensed" panose="020B0606020104020203" pitchFamily="34" charset="0"/>
              </a:rPr>
              <a:t>‘Getting familiar with the stick’</a:t>
            </a:r>
          </a:p>
          <a:p>
            <a:pPr eaLnBrk="1" hangingPunct="1">
              <a:spcBef>
                <a:spcPct val="0"/>
              </a:spcBef>
              <a:buFontTx/>
              <a:buNone/>
            </a:pPr>
            <a:endParaRPr lang="en-GB" altLang="en-US" sz="1600" u="sng" dirty="0">
              <a:latin typeface="Tw Cen MT Condensed" panose="020B0606020104020203" pitchFamily="34" charset="0"/>
            </a:endParaRPr>
          </a:p>
          <a:p>
            <a:pPr eaLnBrk="1" hangingPunct="1">
              <a:spcBef>
                <a:spcPct val="0"/>
              </a:spcBef>
              <a:buFontTx/>
              <a:buNone/>
            </a:pPr>
            <a:endParaRPr lang="en-GB" altLang="en-US" sz="1600" u="sng" dirty="0">
              <a:latin typeface="Tw Cen MT Condensed" panose="020B0606020104020203" pitchFamily="34" charset="0"/>
            </a:endParaRPr>
          </a:p>
          <a:p>
            <a:pPr eaLnBrk="1" hangingPunct="1">
              <a:spcBef>
                <a:spcPct val="0"/>
              </a:spcBef>
              <a:buFontTx/>
              <a:buNone/>
            </a:pPr>
            <a:endParaRPr lang="en-GB" altLang="en-US" sz="1600" u="sng" dirty="0">
              <a:latin typeface="Tw Cen MT Condensed" panose="020B0606020104020203" pitchFamily="34" charset="0"/>
            </a:endParaRPr>
          </a:p>
          <a:p>
            <a:pPr eaLnBrk="1" hangingPunct="1">
              <a:spcBef>
                <a:spcPct val="0"/>
              </a:spcBef>
              <a:buFontTx/>
              <a:buNone/>
            </a:pPr>
            <a:endParaRPr lang="en-GB" altLang="en-US" sz="1600" u="sng" dirty="0">
              <a:latin typeface="Tw Cen MT Condensed" panose="020B0606020104020203" pitchFamily="34" charset="0"/>
            </a:endParaRPr>
          </a:p>
        </p:txBody>
      </p:sp>
      <p:sp>
        <p:nvSpPr>
          <p:cNvPr id="11" name="Frame 10"/>
          <p:cNvSpPr/>
          <p:nvPr/>
        </p:nvSpPr>
        <p:spPr>
          <a:xfrm>
            <a:off x="359445" y="2674640"/>
            <a:ext cx="3996531" cy="936104"/>
          </a:xfrm>
          <a:prstGeom prst="frame">
            <a:avLst>
              <a:gd name="adj1" fmla="val 5386"/>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solidFill>
                <a:schemeClr val="tx1"/>
              </a:solidFill>
              <a:latin typeface="Tw Cen MT Condensed" panose="020B0606020104020203" pitchFamily="34" charset="0"/>
            </a:endParaRPr>
          </a:p>
        </p:txBody>
      </p:sp>
      <p:sp>
        <p:nvSpPr>
          <p:cNvPr id="12" name="Multiply 11"/>
          <p:cNvSpPr/>
          <p:nvPr/>
        </p:nvSpPr>
        <p:spPr>
          <a:xfrm rot="5400000">
            <a:off x="575593" y="2746573"/>
            <a:ext cx="215900" cy="215900"/>
          </a:xfrm>
          <a:prstGeom prst="mathMultiply">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latin typeface="Tw Cen MT Condensed" panose="020B0606020104020203" pitchFamily="34" charset="0"/>
            </a:endParaRPr>
          </a:p>
        </p:txBody>
      </p:sp>
      <p:sp>
        <p:nvSpPr>
          <p:cNvPr id="13" name="Multiply 12"/>
          <p:cNvSpPr/>
          <p:nvPr/>
        </p:nvSpPr>
        <p:spPr>
          <a:xfrm rot="5400000">
            <a:off x="791493" y="3322836"/>
            <a:ext cx="215900" cy="215900"/>
          </a:xfrm>
          <a:prstGeom prst="mathMultiply">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latin typeface="Tw Cen MT Condensed" panose="020B0606020104020203" pitchFamily="34" charset="0"/>
            </a:endParaRPr>
          </a:p>
        </p:txBody>
      </p:sp>
      <p:sp>
        <p:nvSpPr>
          <p:cNvPr id="14" name="Multiply 13"/>
          <p:cNvSpPr/>
          <p:nvPr/>
        </p:nvSpPr>
        <p:spPr>
          <a:xfrm rot="5400000">
            <a:off x="1583656" y="3322836"/>
            <a:ext cx="215900" cy="215900"/>
          </a:xfrm>
          <a:prstGeom prst="mathMultiply">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latin typeface="Tw Cen MT Condensed" panose="020B0606020104020203" pitchFamily="34" charset="0"/>
            </a:endParaRPr>
          </a:p>
        </p:txBody>
      </p:sp>
      <p:sp>
        <p:nvSpPr>
          <p:cNvPr id="15" name="Multiply 14"/>
          <p:cNvSpPr/>
          <p:nvPr/>
        </p:nvSpPr>
        <p:spPr>
          <a:xfrm rot="5400000">
            <a:off x="3887912" y="3250604"/>
            <a:ext cx="215900" cy="217488"/>
          </a:xfrm>
          <a:prstGeom prst="mathMultiply">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latin typeface="Tw Cen MT Condensed" panose="020B0606020104020203" pitchFamily="34" charset="0"/>
            </a:endParaRPr>
          </a:p>
        </p:txBody>
      </p:sp>
      <p:sp>
        <p:nvSpPr>
          <p:cNvPr id="16" name="Multiply 15"/>
          <p:cNvSpPr/>
          <p:nvPr/>
        </p:nvSpPr>
        <p:spPr>
          <a:xfrm rot="5400000">
            <a:off x="3455318" y="2746573"/>
            <a:ext cx="215900" cy="215900"/>
          </a:xfrm>
          <a:prstGeom prst="mathMultiply">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latin typeface="Tw Cen MT Condensed" panose="020B0606020104020203" pitchFamily="34" charset="0"/>
            </a:endParaRPr>
          </a:p>
        </p:txBody>
      </p:sp>
      <p:sp>
        <p:nvSpPr>
          <p:cNvPr id="17" name="Multiply 16"/>
          <p:cNvSpPr/>
          <p:nvPr/>
        </p:nvSpPr>
        <p:spPr>
          <a:xfrm rot="5400000">
            <a:off x="2015456" y="3106936"/>
            <a:ext cx="215900" cy="215900"/>
          </a:xfrm>
          <a:prstGeom prst="mathMultiply">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latin typeface="Tw Cen MT Condensed" panose="020B0606020104020203" pitchFamily="34" charset="0"/>
            </a:endParaRPr>
          </a:p>
        </p:txBody>
      </p:sp>
      <p:sp>
        <p:nvSpPr>
          <p:cNvPr id="18" name="Multiply 17"/>
          <p:cNvSpPr/>
          <p:nvPr/>
        </p:nvSpPr>
        <p:spPr>
          <a:xfrm rot="5400000">
            <a:off x="2879850" y="3034704"/>
            <a:ext cx="215900" cy="217487"/>
          </a:xfrm>
          <a:prstGeom prst="mathMultiply">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latin typeface="Tw Cen MT Condensed" panose="020B0606020104020203" pitchFamily="34" charset="0"/>
            </a:endParaRPr>
          </a:p>
        </p:txBody>
      </p:sp>
      <p:sp>
        <p:nvSpPr>
          <p:cNvPr id="19" name="Multiply 18"/>
          <p:cNvSpPr/>
          <p:nvPr/>
        </p:nvSpPr>
        <p:spPr>
          <a:xfrm rot="5400000">
            <a:off x="1642393" y="2746573"/>
            <a:ext cx="215900" cy="215900"/>
          </a:xfrm>
          <a:prstGeom prst="mathMultiply">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latin typeface="Tw Cen MT Condensed" panose="020B0606020104020203" pitchFamily="34" charset="0"/>
            </a:endParaRPr>
          </a:p>
        </p:txBody>
      </p:sp>
      <p:sp>
        <p:nvSpPr>
          <p:cNvPr id="20" name="Multiply 19"/>
          <p:cNvSpPr/>
          <p:nvPr/>
        </p:nvSpPr>
        <p:spPr>
          <a:xfrm rot="5400000">
            <a:off x="1079625" y="2890242"/>
            <a:ext cx="215900" cy="217487"/>
          </a:xfrm>
          <a:prstGeom prst="mathMultiply">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latin typeface="Tw Cen MT Condensed" panose="020B0606020104020203" pitchFamily="34" charset="0"/>
            </a:endParaRPr>
          </a:p>
        </p:txBody>
      </p:sp>
      <p:sp>
        <p:nvSpPr>
          <p:cNvPr id="21" name="Multiply 20"/>
          <p:cNvSpPr/>
          <p:nvPr/>
        </p:nvSpPr>
        <p:spPr>
          <a:xfrm rot="5400000">
            <a:off x="2736181" y="3322836"/>
            <a:ext cx="215900" cy="215900"/>
          </a:xfrm>
          <a:prstGeom prst="mathMultiply">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latin typeface="Tw Cen MT Condensed" panose="020B0606020104020203" pitchFamily="34" charset="0"/>
            </a:endParaRPr>
          </a:p>
        </p:txBody>
      </p:sp>
      <p:sp>
        <p:nvSpPr>
          <p:cNvPr id="22" name="Multiply 21"/>
          <p:cNvSpPr/>
          <p:nvPr/>
        </p:nvSpPr>
        <p:spPr>
          <a:xfrm rot="5400000">
            <a:off x="2304381" y="2746573"/>
            <a:ext cx="215900" cy="215900"/>
          </a:xfrm>
          <a:prstGeom prst="mathMultiply">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latin typeface="Tw Cen MT Condensed" panose="020B0606020104020203" pitchFamily="34" charset="0"/>
            </a:endParaRPr>
          </a:p>
        </p:txBody>
      </p:sp>
      <p:sp>
        <p:nvSpPr>
          <p:cNvPr id="23" name="TextBox 8"/>
          <p:cNvSpPr txBox="1">
            <a:spLocks noChangeArrowheads="1"/>
          </p:cNvSpPr>
          <p:nvPr/>
        </p:nvSpPr>
        <p:spPr bwMode="auto">
          <a:xfrm>
            <a:off x="179388" y="765175"/>
            <a:ext cx="4321175" cy="156966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1600" u="sng">
                <a:latin typeface="Tw Cen MT Condensed" panose="020B0606020104020203" pitchFamily="34" charset="0"/>
              </a:rPr>
              <a:t>Teaching Points – Stopping the ball:</a:t>
            </a:r>
          </a:p>
          <a:p>
            <a:pPr eaLnBrk="1" hangingPunct="1">
              <a:spcBef>
                <a:spcPct val="0"/>
              </a:spcBef>
            </a:pPr>
            <a:r>
              <a:rPr lang="en-GB" altLang="en-US" sz="1600">
                <a:latin typeface="Tw Cen MT Condensed" panose="020B0606020104020203" pitchFamily="34" charset="0"/>
              </a:rPr>
              <a:t>Bend knees to get close</a:t>
            </a:r>
          </a:p>
          <a:p>
            <a:pPr eaLnBrk="1" hangingPunct="1">
              <a:spcBef>
                <a:spcPct val="0"/>
              </a:spcBef>
            </a:pPr>
            <a:r>
              <a:rPr lang="en-GB" altLang="en-US" sz="1600">
                <a:latin typeface="Tw Cen MT Condensed" panose="020B0606020104020203" pitchFamily="34" charset="0"/>
              </a:rPr>
              <a:t> to the floor</a:t>
            </a:r>
          </a:p>
          <a:p>
            <a:pPr eaLnBrk="1" hangingPunct="1">
              <a:spcBef>
                <a:spcPct val="0"/>
              </a:spcBef>
            </a:pPr>
            <a:r>
              <a:rPr lang="en-GB" altLang="en-US" sz="1600">
                <a:latin typeface="Tw Cen MT Condensed" panose="020B0606020104020203" pitchFamily="34" charset="0"/>
              </a:rPr>
              <a:t>Place stick parallel to floor</a:t>
            </a:r>
          </a:p>
          <a:p>
            <a:pPr eaLnBrk="1" hangingPunct="1">
              <a:spcBef>
                <a:spcPct val="0"/>
              </a:spcBef>
            </a:pPr>
            <a:r>
              <a:rPr lang="en-GB" altLang="en-US" sz="1600">
                <a:latin typeface="Tw Cen MT Condensed" panose="020B0606020104020203" pitchFamily="34" charset="0"/>
              </a:rPr>
              <a:t>Use largest part of the stick</a:t>
            </a:r>
          </a:p>
          <a:p>
            <a:pPr eaLnBrk="1" hangingPunct="1">
              <a:spcBef>
                <a:spcPct val="0"/>
              </a:spcBef>
            </a:pPr>
            <a:r>
              <a:rPr lang="en-GB" altLang="en-US" sz="1600">
                <a:latin typeface="Tw Cen MT Condensed" panose="020B0606020104020203" pitchFamily="34" charset="0"/>
              </a:rPr>
              <a:t>Allow the ball to hit the stick, soft grip</a:t>
            </a:r>
          </a:p>
        </p:txBody>
      </p:sp>
      <p:pic>
        <p:nvPicPr>
          <p:cNvPr id="24" name="Picture 66"/>
          <p:cNvPicPr>
            <a:picLocks noChangeAspect="1" noChangeArrowheads="1"/>
          </p:cNvPicPr>
          <p:nvPr/>
        </p:nvPicPr>
        <p:blipFill>
          <a:blip r:embed="rId4" cstate="print">
            <a:extLst>
              <a:ext uri="{28A0092B-C50C-407E-A947-70E740481C1C}">
                <a14:useLocalDpi xmlns:a14="http://schemas.microsoft.com/office/drawing/2010/main" val="0"/>
              </a:ext>
            </a:extLst>
          </a:blip>
          <a:srcRect l="4596" t="50000" r="41608" b="19717"/>
          <a:stretch>
            <a:fillRect/>
          </a:stretch>
        </p:blipFill>
        <p:spPr bwMode="auto">
          <a:xfrm>
            <a:off x="2267744" y="1124670"/>
            <a:ext cx="2151063" cy="79216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25" name="TextBox 8"/>
          <p:cNvSpPr txBox="1">
            <a:spLocks noChangeArrowheads="1"/>
          </p:cNvSpPr>
          <p:nvPr/>
        </p:nvSpPr>
        <p:spPr bwMode="auto">
          <a:xfrm>
            <a:off x="179512" y="3659540"/>
            <a:ext cx="8785225" cy="156966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marL="342900" indent="-342900"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1600" u="sng" dirty="0">
                <a:latin typeface="Tw Cen MT Condensed" panose="020B0606020104020203" pitchFamily="34" charset="0"/>
              </a:rPr>
              <a:t>Passing Gates</a:t>
            </a:r>
          </a:p>
          <a:p>
            <a:pPr marL="0" indent="0" eaLnBrk="1" hangingPunct="1">
              <a:spcBef>
                <a:spcPct val="0"/>
              </a:spcBef>
              <a:buNone/>
            </a:pPr>
            <a:r>
              <a:rPr lang="en-GB" altLang="en-US" sz="1600" dirty="0">
                <a:latin typeface="Tw Cen MT Condensed" panose="020B0606020104020203" pitchFamily="34" charset="0"/>
              </a:rPr>
              <a:t>Red = Large space between cones. Blue = Medium space between cones.</a:t>
            </a:r>
          </a:p>
          <a:p>
            <a:pPr marL="0" indent="0" eaLnBrk="1" hangingPunct="1">
              <a:spcBef>
                <a:spcPct val="0"/>
              </a:spcBef>
              <a:buNone/>
            </a:pPr>
            <a:r>
              <a:rPr lang="en-GB" altLang="en-US" sz="1600" dirty="0">
                <a:latin typeface="Tw Cen MT Condensed" panose="020B0606020104020203" pitchFamily="34" charset="0"/>
              </a:rPr>
              <a:t>Yellow = Small space. Let the children practice passing through the gates,</a:t>
            </a:r>
          </a:p>
          <a:p>
            <a:pPr marL="0" indent="0" eaLnBrk="1" hangingPunct="1">
              <a:spcBef>
                <a:spcPct val="0"/>
              </a:spcBef>
              <a:buNone/>
            </a:pPr>
            <a:r>
              <a:rPr lang="en-GB" altLang="en-US" sz="1600" dirty="0">
                <a:latin typeface="Tw Cen MT Condensed" panose="020B0606020104020203" pitchFamily="34" charset="0"/>
              </a:rPr>
              <a:t>ensuring they keep the ball close to them. </a:t>
            </a:r>
            <a:r>
              <a:rPr lang="en-GB" altLang="en-US" sz="1600" b="1" dirty="0">
                <a:latin typeface="Tw Cen MT Condensed" panose="020B0606020104020203" pitchFamily="34" charset="0"/>
              </a:rPr>
              <a:t>PROGRESSION – </a:t>
            </a:r>
            <a:r>
              <a:rPr lang="en-GB" altLang="en-US" sz="1600" dirty="0">
                <a:latin typeface="Tw Cen MT Condensed" panose="020B0606020104020203" pitchFamily="34" charset="0"/>
              </a:rPr>
              <a:t>Set a time limit,</a:t>
            </a:r>
          </a:p>
          <a:p>
            <a:pPr marL="0" indent="0" eaLnBrk="1" hangingPunct="1">
              <a:spcBef>
                <a:spcPct val="0"/>
              </a:spcBef>
              <a:buNone/>
            </a:pPr>
            <a:r>
              <a:rPr lang="en-GB" altLang="en-US" sz="1600" dirty="0">
                <a:latin typeface="Tw Cen MT Condensed" panose="020B0606020104020203" pitchFamily="34" charset="0"/>
              </a:rPr>
              <a:t>how many gates can you pass through in 1 minute. Go!</a:t>
            </a:r>
          </a:p>
          <a:p>
            <a:pPr marL="0" indent="0" eaLnBrk="1" hangingPunct="1">
              <a:spcBef>
                <a:spcPct val="0"/>
              </a:spcBef>
              <a:buNone/>
            </a:pPr>
            <a:r>
              <a:rPr lang="en-GB" altLang="en-US" sz="1600" b="1" i="1" u="sng" dirty="0">
                <a:latin typeface="Tw Cen MT Condensed" panose="020B0606020104020203" pitchFamily="34" charset="0"/>
              </a:rPr>
              <a:t>M/A can only use Yellow gates</a:t>
            </a:r>
            <a:endParaRPr lang="en-GB" altLang="en-US" sz="1600" u="sng" dirty="0">
              <a:latin typeface="Tw Cen MT Condensed" panose="020B0606020104020203" pitchFamily="34" charset="0"/>
            </a:endParaRPr>
          </a:p>
        </p:txBody>
      </p:sp>
      <p:sp>
        <p:nvSpPr>
          <p:cNvPr id="26" name="Rectangle 25"/>
          <p:cNvSpPr/>
          <p:nvPr/>
        </p:nvSpPr>
        <p:spPr>
          <a:xfrm>
            <a:off x="5364113" y="3803556"/>
            <a:ext cx="2808287" cy="122413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Oval 26"/>
          <p:cNvSpPr/>
          <p:nvPr/>
        </p:nvSpPr>
        <p:spPr>
          <a:xfrm>
            <a:off x="7452320" y="3875564"/>
            <a:ext cx="72008" cy="72008"/>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Oval 27"/>
          <p:cNvSpPr/>
          <p:nvPr/>
        </p:nvSpPr>
        <p:spPr>
          <a:xfrm>
            <a:off x="7740352" y="4307612"/>
            <a:ext cx="72008" cy="72008"/>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Oval 28"/>
          <p:cNvSpPr/>
          <p:nvPr/>
        </p:nvSpPr>
        <p:spPr>
          <a:xfrm>
            <a:off x="6372200" y="4811668"/>
            <a:ext cx="72008" cy="72008"/>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Oval 29"/>
          <p:cNvSpPr/>
          <p:nvPr/>
        </p:nvSpPr>
        <p:spPr>
          <a:xfrm>
            <a:off x="5652120" y="4811668"/>
            <a:ext cx="72008" cy="72008"/>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Oval 30"/>
          <p:cNvSpPr/>
          <p:nvPr/>
        </p:nvSpPr>
        <p:spPr>
          <a:xfrm>
            <a:off x="6012160" y="3875564"/>
            <a:ext cx="72008" cy="72008"/>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Oval 31"/>
          <p:cNvSpPr/>
          <p:nvPr/>
        </p:nvSpPr>
        <p:spPr>
          <a:xfrm>
            <a:off x="5436096" y="4163596"/>
            <a:ext cx="72008" cy="72008"/>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Oval 32"/>
          <p:cNvSpPr/>
          <p:nvPr/>
        </p:nvSpPr>
        <p:spPr>
          <a:xfrm>
            <a:off x="5868144" y="4235604"/>
            <a:ext cx="72008" cy="72008"/>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Oval 33"/>
          <p:cNvSpPr/>
          <p:nvPr/>
        </p:nvSpPr>
        <p:spPr>
          <a:xfrm>
            <a:off x="6084168" y="4451628"/>
            <a:ext cx="72008" cy="72008"/>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Oval 34"/>
          <p:cNvSpPr/>
          <p:nvPr/>
        </p:nvSpPr>
        <p:spPr>
          <a:xfrm>
            <a:off x="6588224" y="4811668"/>
            <a:ext cx="72008" cy="72008"/>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Oval 35"/>
          <p:cNvSpPr/>
          <p:nvPr/>
        </p:nvSpPr>
        <p:spPr>
          <a:xfrm>
            <a:off x="6948264" y="4811668"/>
            <a:ext cx="72008" cy="72008"/>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Oval 36"/>
          <p:cNvSpPr/>
          <p:nvPr/>
        </p:nvSpPr>
        <p:spPr>
          <a:xfrm>
            <a:off x="7596336" y="4811668"/>
            <a:ext cx="72008" cy="72008"/>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Oval 37"/>
          <p:cNvSpPr/>
          <p:nvPr/>
        </p:nvSpPr>
        <p:spPr>
          <a:xfrm>
            <a:off x="7812360" y="4811668"/>
            <a:ext cx="72008" cy="72008"/>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Oval 38"/>
          <p:cNvSpPr/>
          <p:nvPr/>
        </p:nvSpPr>
        <p:spPr>
          <a:xfrm>
            <a:off x="6588224" y="3947572"/>
            <a:ext cx="72008" cy="72008"/>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Oval 39"/>
          <p:cNvSpPr/>
          <p:nvPr/>
        </p:nvSpPr>
        <p:spPr>
          <a:xfrm>
            <a:off x="6588224" y="4163596"/>
            <a:ext cx="72008" cy="72008"/>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Oval 40"/>
          <p:cNvSpPr/>
          <p:nvPr/>
        </p:nvSpPr>
        <p:spPr>
          <a:xfrm>
            <a:off x="7308304" y="4523636"/>
            <a:ext cx="72008" cy="72008"/>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Oval 41"/>
          <p:cNvSpPr/>
          <p:nvPr/>
        </p:nvSpPr>
        <p:spPr>
          <a:xfrm>
            <a:off x="7236296" y="4379620"/>
            <a:ext cx="72008" cy="72008"/>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Oval 42"/>
          <p:cNvSpPr/>
          <p:nvPr/>
        </p:nvSpPr>
        <p:spPr>
          <a:xfrm>
            <a:off x="5436096" y="4451628"/>
            <a:ext cx="72008" cy="72008"/>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Oval 43"/>
          <p:cNvSpPr/>
          <p:nvPr/>
        </p:nvSpPr>
        <p:spPr>
          <a:xfrm>
            <a:off x="5652120" y="4451628"/>
            <a:ext cx="72008" cy="72008"/>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TextBox 63"/>
          <p:cNvSpPr txBox="1">
            <a:spLocks noChangeArrowheads="1"/>
          </p:cNvSpPr>
          <p:nvPr/>
        </p:nvSpPr>
        <p:spPr bwMode="auto">
          <a:xfrm>
            <a:off x="4572000" y="765175"/>
            <a:ext cx="4392737" cy="156966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1600" u="sng" dirty="0">
                <a:latin typeface="Tw Cen MT Condensed" panose="020B0606020104020203" pitchFamily="34" charset="0"/>
              </a:rPr>
              <a:t>Teaching Points – Push Passing:</a:t>
            </a:r>
            <a:endParaRPr lang="en-GB" altLang="en-US" sz="1600" dirty="0">
              <a:latin typeface="Tw Cen MT Condensed" panose="020B0606020104020203" pitchFamily="34" charset="0"/>
            </a:endParaRPr>
          </a:p>
          <a:p>
            <a:pPr eaLnBrk="1" hangingPunct="1">
              <a:spcBef>
                <a:spcPct val="0"/>
              </a:spcBef>
            </a:pPr>
            <a:r>
              <a:rPr lang="en-GB" altLang="en-US" sz="1600" dirty="0">
                <a:latin typeface="Tw Cen MT Condensed" panose="020B0606020104020203" pitchFamily="34" charset="0"/>
              </a:rPr>
              <a:t>Keep flat side of stick in contact</a:t>
            </a:r>
          </a:p>
          <a:p>
            <a:pPr eaLnBrk="1" hangingPunct="1">
              <a:spcBef>
                <a:spcPct val="0"/>
              </a:spcBef>
              <a:buFontTx/>
              <a:buNone/>
            </a:pPr>
            <a:r>
              <a:rPr lang="en-GB" altLang="en-US" sz="1600" dirty="0">
                <a:latin typeface="Tw Cen MT Condensed" panose="020B0606020104020203" pitchFamily="34" charset="0"/>
              </a:rPr>
              <a:t>with the ball</a:t>
            </a:r>
          </a:p>
          <a:p>
            <a:pPr eaLnBrk="1" hangingPunct="1">
              <a:spcBef>
                <a:spcPct val="0"/>
              </a:spcBef>
            </a:pPr>
            <a:r>
              <a:rPr lang="en-GB" altLang="en-US" sz="1600" dirty="0">
                <a:latin typeface="Tw Cen MT Condensed" panose="020B0606020104020203" pitchFamily="34" charset="0"/>
              </a:rPr>
              <a:t>Drag ball from outside of right</a:t>
            </a:r>
          </a:p>
          <a:p>
            <a:pPr eaLnBrk="1" hangingPunct="1">
              <a:spcBef>
                <a:spcPct val="0"/>
              </a:spcBef>
              <a:buFontTx/>
              <a:buNone/>
            </a:pPr>
            <a:r>
              <a:rPr lang="en-GB" altLang="en-US" sz="1600" dirty="0">
                <a:latin typeface="Tw Cen MT Condensed" panose="020B0606020104020203" pitchFamily="34" charset="0"/>
              </a:rPr>
              <a:t>foot until level with left foot</a:t>
            </a:r>
          </a:p>
          <a:p>
            <a:pPr eaLnBrk="1" hangingPunct="1">
              <a:spcBef>
                <a:spcPct val="0"/>
              </a:spcBef>
            </a:pPr>
            <a:r>
              <a:rPr lang="en-GB" altLang="en-US" sz="1600" dirty="0">
                <a:latin typeface="Tw Cen MT Condensed" panose="020B0606020104020203" pitchFamily="34" charset="0"/>
              </a:rPr>
              <a:t>Push ball softly to target</a:t>
            </a:r>
          </a:p>
        </p:txBody>
      </p:sp>
      <p:pic>
        <p:nvPicPr>
          <p:cNvPr id="46" name="Picture 61"/>
          <p:cNvPicPr>
            <a:picLocks noChangeAspect="1" noChangeArrowheads="1"/>
          </p:cNvPicPr>
          <p:nvPr/>
        </p:nvPicPr>
        <p:blipFill>
          <a:blip r:embed="rId5">
            <a:extLst>
              <a:ext uri="{28A0092B-C50C-407E-A947-70E740481C1C}">
                <a14:useLocalDpi xmlns:a14="http://schemas.microsoft.com/office/drawing/2010/main" val="0"/>
              </a:ext>
            </a:extLst>
          </a:blip>
          <a:srcRect l="5057" t="33777" r="45045" b="32697"/>
          <a:stretch>
            <a:fillRect/>
          </a:stretch>
        </p:blipFill>
        <p:spPr bwMode="auto">
          <a:xfrm>
            <a:off x="6948264" y="800819"/>
            <a:ext cx="1512168" cy="66411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47" name="Picture 62"/>
          <p:cNvPicPr>
            <a:picLocks noChangeAspect="1" noChangeArrowheads="1"/>
          </p:cNvPicPr>
          <p:nvPr/>
        </p:nvPicPr>
        <p:blipFill>
          <a:blip r:embed="rId6">
            <a:extLst>
              <a:ext uri="{28A0092B-C50C-407E-A947-70E740481C1C}">
                <a14:useLocalDpi xmlns:a14="http://schemas.microsoft.com/office/drawing/2010/main" val="0"/>
              </a:ext>
            </a:extLst>
          </a:blip>
          <a:srcRect l="1866" t="32697" r="42213" b="22961"/>
          <a:stretch>
            <a:fillRect/>
          </a:stretch>
        </p:blipFill>
        <p:spPr bwMode="auto">
          <a:xfrm>
            <a:off x="7020272" y="1540177"/>
            <a:ext cx="1417464" cy="73669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91" name="TextBox 8"/>
          <p:cNvSpPr txBox="1">
            <a:spLocks noChangeArrowheads="1"/>
          </p:cNvSpPr>
          <p:nvPr/>
        </p:nvSpPr>
        <p:spPr bwMode="auto">
          <a:xfrm>
            <a:off x="4572124" y="2348880"/>
            <a:ext cx="4393059" cy="1323439"/>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marL="342900" indent="-342900"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1600" u="sng" dirty="0">
                <a:latin typeface="Tw Cen MT Condensed" panose="020B0606020104020203" pitchFamily="34" charset="0"/>
              </a:rPr>
              <a:t>Passing in Pairs</a:t>
            </a:r>
          </a:p>
          <a:p>
            <a:pPr eaLnBrk="1" hangingPunct="1">
              <a:spcBef>
                <a:spcPct val="0"/>
              </a:spcBef>
              <a:buFontTx/>
              <a:buNone/>
            </a:pPr>
            <a:endParaRPr lang="en-GB" altLang="en-US" sz="1600" u="sng" dirty="0">
              <a:latin typeface="Tw Cen MT Condensed" panose="020B0606020104020203" pitchFamily="34" charset="0"/>
            </a:endParaRPr>
          </a:p>
          <a:p>
            <a:pPr eaLnBrk="1" hangingPunct="1">
              <a:spcBef>
                <a:spcPct val="0"/>
              </a:spcBef>
              <a:buFontTx/>
              <a:buNone/>
            </a:pPr>
            <a:endParaRPr lang="en-GB" altLang="en-US" sz="1600" u="sng" dirty="0">
              <a:latin typeface="Tw Cen MT Condensed" panose="020B0606020104020203" pitchFamily="34" charset="0"/>
            </a:endParaRPr>
          </a:p>
          <a:p>
            <a:pPr eaLnBrk="1" hangingPunct="1">
              <a:spcBef>
                <a:spcPct val="0"/>
              </a:spcBef>
              <a:buFontTx/>
              <a:buNone/>
            </a:pPr>
            <a:endParaRPr lang="en-GB" altLang="en-US" sz="1600" u="sng" dirty="0">
              <a:latin typeface="Tw Cen MT Condensed" panose="020B0606020104020203" pitchFamily="34" charset="0"/>
            </a:endParaRPr>
          </a:p>
          <a:p>
            <a:pPr eaLnBrk="1" hangingPunct="1">
              <a:spcBef>
                <a:spcPct val="0"/>
              </a:spcBef>
              <a:buFontTx/>
              <a:buNone/>
            </a:pPr>
            <a:endParaRPr lang="en-GB" altLang="en-US" sz="1600" u="sng" dirty="0">
              <a:latin typeface="Tw Cen MT Condensed" panose="020B0606020104020203" pitchFamily="34" charset="0"/>
            </a:endParaRPr>
          </a:p>
        </p:txBody>
      </p:sp>
      <p:pic>
        <p:nvPicPr>
          <p:cNvPr id="2050"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364113" y="2452284"/>
            <a:ext cx="3024956" cy="10934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2" name="TextBox 8"/>
          <p:cNvSpPr txBox="1">
            <a:spLocks noChangeArrowheads="1"/>
          </p:cNvSpPr>
          <p:nvPr/>
        </p:nvSpPr>
        <p:spPr bwMode="auto">
          <a:xfrm>
            <a:off x="179512" y="5243716"/>
            <a:ext cx="8785225" cy="156966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marL="342900" indent="-342900"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1600" u="sng" dirty="0">
                <a:latin typeface="Tw Cen MT Condensed" panose="020B0606020104020203" pitchFamily="34" charset="0"/>
              </a:rPr>
              <a:t>‘</a:t>
            </a:r>
            <a:r>
              <a:rPr lang="en-GB" altLang="en-US" sz="1600" u="sng" dirty="0" err="1">
                <a:latin typeface="Tw Cen MT Condensed" panose="020B0606020104020203" pitchFamily="34" charset="0"/>
              </a:rPr>
              <a:t>Keepball</a:t>
            </a:r>
            <a:r>
              <a:rPr lang="en-GB" altLang="en-US" sz="1600" u="sng" dirty="0">
                <a:latin typeface="Tw Cen MT Condensed" panose="020B0606020104020203" pitchFamily="34" charset="0"/>
              </a:rPr>
              <a:t>’</a:t>
            </a:r>
          </a:p>
          <a:p>
            <a:pPr marL="0" indent="0" eaLnBrk="1" hangingPunct="1">
              <a:spcBef>
                <a:spcPct val="0"/>
              </a:spcBef>
              <a:buNone/>
            </a:pPr>
            <a:r>
              <a:rPr lang="en-GB" altLang="en-US" sz="1600" dirty="0">
                <a:latin typeface="Tw Cen MT Condensed" panose="020B0606020104020203" pitchFamily="34" charset="0"/>
              </a:rPr>
              <a:t>Mark out some large grids (we want to set up these exercises to favour the ‘passers’</a:t>
            </a:r>
          </a:p>
          <a:p>
            <a:pPr marL="0" indent="0" eaLnBrk="1" hangingPunct="1">
              <a:spcBef>
                <a:spcPct val="0"/>
              </a:spcBef>
              <a:buNone/>
            </a:pPr>
            <a:r>
              <a:rPr lang="en-GB" altLang="en-US" sz="1600" dirty="0">
                <a:latin typeface="Tw Cen MT Condensed" panose="020B0606020104020203" pitchFamily="34" charset="0"/>
              </a:rPr>
              <a:t>not the ‘defender’), within which we want a team of 5 or 6 to keep the ball away from</a:t>
            </a:r>
          </a:p>
          <a:p>
            <a:pPr marL="0" indent="0" eaLnBrk="1" hangingPunct="1">
              <a:spcBef>
                <a:spcPct val="0"/>
              </a:spcBef>
              <a:buNone/>
            </a:pPr>
            <a:r>
              <a:rPr lang="en-GB" altLang="en-US" sz="1600" dirty="0">
                <a:latin typeface="Tw Cen MT Condensed" panose="020B0606020104020203" pitchFamily="34" charset="0"/>
              </a:rPr>
              <a:t>the defender who tries to intercept it!. </a:t>
            </a:r>
            <a:r>
              <a:rPr lang="en-GB" altLang="en-US" sz="1600" b="1" dirty="0">
                <a:latin typeface="Tw Cen MT Condensed" panose="020B0606020104020203" pitchFamily="34" charset="0"/>
              </a:rPr>
              <a:t>PROGRESSION – </a:t>
            </a:r>
            <a:r>
              <a:rPr lang="en-GB" altLang="en-US" sz="1600" dirty="0">
                <a:latin typeface="Tw Cen MT Condensed" panose="020B0606020104020203" pitchFamily="34" charset="0"/>
              </a:rPr>
              <a:t>Set an amount of passes as a</a:t>
            </a:r>
          </a:p>
          <a:p>
            <a:pPr marL="0" indent="0" eaLnBrk="1" hangingPunct="1">
              <a:spcBef>
                <a:spcPct val="0"/>
              </a:spcBef>
              <a:buNone/>
            </a:pPr>
            <a:r>
              <a:rPr lang="en-GB" altLang="en-US" sz="1600" dirty="0">
                <a:latin typeface="Tw Cen MT Condensed" panose="020B0606020104020203" pitchFamily="34" charset="0"/>
              </a:rPr>
              <a:t>target, if the ‘passers’ meet this – they get a goal! </a:t>
            </a:r>
            <a:r>
              <a:rPr lang="en-GB" altLang="en-US" sz="1600" b="1" i="1" u="sng" dirty="0">
                <a:latin typeface="Tw Cen MT Condensed" panose="020B0606020104020203" pitchFamily="34" charset="0"/>
              </a:rPr>
              <a:t>Ensure that M/A play with</a:t>
            </a:r>
          </a:p>
          <a:p>
            <a:pPr marL="0" indent="0" eaLnBrk="1" hangingPunct="1">
              <a:spcBef>
                <a:spcPct val="0"/>
              </a:spcBef>
              <a:buNone/>
            </a:pPr>
            <a:r>
              <a:rPr lang="en-GB" altLang="en-US" sz="1600" b="1" i="1" u="sng" dirty="0">
                <a:latin typeface="Tw Cen MT Condensed" panose="020B0606020104020203" pitchFamily="34" charset="0"/>
              </a:rPr>
              <a:t>children of a similar ability, likewise for L/A.</a:t>
            </a:r>
            <a:endParaRPr lang="en-GB" altLang="en-US" sz="1600" u="sng" dirty="0">
              <a:latin typeface="Tw Cen MT Condensed" panose="020B0606020104020203" pitchFamily="34" charset="0"/>
            </a:endParaRPr>
          </a:p>
        </p:txBody>
      </p:sp>
      <p:sp>
        <p:nvSpPr>
          <p:cNvPr id="2048" name="Rectangle 2047"/>
          <p:cNvSpPr/>
          <p:nvPr/>
        </p:nvSpPr>
        <p:spPr>
          <a:xfrm>
            <a:off x="5688124" y="5445224"/>
            <a:ext cx="936104" cy="122413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4" name="Multiply 113"/>
          <p:cNvSpPr/>
          <p:nvPr/>
        </p:nvSpPr>
        <p:spPr>
          <a:xfrm rot="5400000">
            <a:off x="5724922" y="6380535"/>
            <a:ext cx="215900" cy="217487"/>
          </a:xfrm>
          <a:prstGeom prst="mathMultiply">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latin typeface="Tw Cen MT Condensed" panose="020B0606020104020203" pitchFamily="34" charset="0"/>
            </a:endParaRPr>
          </a:p>
        </p:txBody>
      </p:sp>
      <p:sp>
        <p:nvSpPr>
          <p:cNvPr id="115" name="Multiply 114"/>
          <p:cNvSpPr/>
          <p:nvPr/>
        </p:nvSpPr>
        <p:spPr>
          <a:xfrm rot="5400000">
            <a:off x="6227515" y="6280040"/>
            <a:ext cx="215900" cy="217487"/>
          </a:xfrm>
          <a:prstGeom prst="mathMultiply">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latin typeface="Tw Cen MT Condensed" panose="020B0606020104020203" pitchFamily="34" charset="0"/>
            </a:endParaRPr>
          </a:p>
        </p:txBody>
      </p:sp>
      <p:sp>
        <p:nvSpPr>
          <p:cNvPr id="116" name="Multiply 115"/>
          <p:cNvSpPr/>
          <p:nvPr/>
        </p:nvSpPr>
        <p:spPr>
          <a:xfrm rot="5400000">
            <a:off x="6408997" y="5444431"/>
            <a:ext cx="215900" cy="217487"/>
          </a:xfrm>
          <a:prstGeom prst="mathMultiply">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latin typeface="Tw Cen MT Condensed" panose="020B0606020104020203" pitchFamily="34" charset="0"/>
            </a:endParaRPr>
          </a:p>
        </p:txBody>
      </p:sp>
      <p:sp>
        <p:nvSpPr>
          <p:cNvPr id="117" name="Multiply 116"/>
          <p:cNvSpPr/>
          <p:nvPr/>
        </p:nvSpPr>
        <p:spPr>
          <a:xfrm rot="5400000">
            <a:off x="5709205" y="5444432"/>
            <a:ext cx="215900" cy="217487"/>
          </a:xfrm>
          <a:prstGeom prst="mathMultiply">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latin typeface="Tw Cen MT Condensed" panose="020B0606020104020203" pitchFamily="34" charset="0"/>
            </a:endParaRPr>
          </a:p>
        </p:txBody>
      </p:sp>
      <p:sp>
        <p:nvSpPr>
          <p:cNvPr id="118" name="Multiply 117"/>
          <p:cNvSpPr/>
          <p:nvPr/>
        </p:nvSpPr>
        <p:spPr>
          <a:xfrm rot="5400000">
            <a:off x="5796197" y="5840599"/>
            <a:ext cx="215900" cy="217487"/>
          </a:xfrm>
          <a:prstGeom prst="mathMultiply">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latin typeface="Tw Cen MT Condensed" panose="020B0606020104020203" pitchFamily="34" charset="0"/>
            </a:endParaRPr>
          </a:p>
        </p:txBody>
      </p:sp>
      <p:sp>
        <p:nvSpPr>
          <p:cNvPr id="119" name="Multiply 118"/>
          <p:cNvSpPr/>
          <p:nvPr/>
        </p:nvSpPr>
        <p:spPr>
          <a:xfrm rot="5400000">
            <a:off x="6227493" y="5948550"/>
            <a:ext cx="215900" cy="217487"/>
          </a:xfrm>
          <a:prstGeom prst="mathMultiply">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latin typeface="Tw Cen MT Condensed" panose="020B0606020104020203" pitchFamily="34" charset="0"/>
            </a:endParaRPr>
          </a:p>
        </p:txBody>
      </p:sp>
      <p:sp>
        <p:nvSpPr>
          <p:cNvPr id="120" name="Rectangle 119"/>
          <p:cNvSpPr/>
          <p:nvPr/>
        </p:nvSpPr>
        <p:spPr>
          <a:xfrm>
            <a:off x="6732240" y="5445224"/>
            <a:ext cx="936104" cy="122413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1" name="Multiply 120"/>
          <p:cNvSpPr/>
          <p:nvPr/>
        </p:nvSpPr>
        <p:spPr>
          <a:xfrm rot="5400000">
            <a:off x="6800795" y="5949943"/>
            <a:ext cx="215900" cy="217487"/>
          </a:xfrm>
          <a:prstGeom prst="mathMultiply">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latin typeface="Tw Cen MT Condensed" panose="020B0606020104020203" pitchFamily="34" charset="0"/>
            </a:endParaRPr>
          </a:p>
        </p:txBody>
      </p:sp>
      <p:sp>
        <p:nvSpPr>
          <p:cNvPr id="122" name="Multiply 121"/>
          <p:cNvSpPr/>
          <p:nvPr/>
        </p:nvSpPr>
        <p:spPr>
          <a:xfrm rot="5400000">
            <a:off x="7127412" y="6357632"/>
            <a:ext cx="215900" cy="217487"/>
          </a:xfrm>
          <a:prstGeom prst="mathMultiply">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latin typeface="Tw Cen MT Condensed" panose="020B0606020104020203" pitchFamily="34" charset="0"/>
            </a:endParaRPr>
          </a:p>
        </p:txBody>
      </p:sp>
      <p:sp>
        <p:nvSpPr>
          <p:cNvPr id="123" name="Multiply 122"/>
          <p:cNvSpPr/>
          <p:nvPr/>
        </p:nvSpPr>
        <p:spPr>
          <a:xfrm rot="5400000">
            <a:off x="7487654" y="5624699"/>
            <a:ext cx="215900" cy="217487"/>
          </a:xfrm>
          <a:prstGeom prst="mathMultiply">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latin typeface="Tw Cen MT Condensed" panose="020B0606020104020203" pitchFamily="34" charset="0"/>
            </a:endParaRPr>
          </a:p>
        </p:txBody>
      </p:sp>
      <p:sp>
        <p:nvSpPr>
          <p:cNvPr id="124" name="Multiply 123"/>
          <p:cNvSpPr/>
          <p:nvPr/>
        </p:nvSpPr>
        <p:spPr>
          <a:xfrm rot="5400000">
            <a:off x="6753321" y="5444432"/>
            <a:ext cx="215900" cy="217487"/>
          </a:xfrm>
          <a:prstGeom prst="mathMultiply">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latin typeface="Tw Cen MT Condensed" panose="020B0606020104020203" pitchFamily="34" charset="0"/>
            </a:endParaRPr>
          </a:p>
        </p:txBody>
      </p:sp>
      <p:sp>
        <p:nvSpPr>
          <p:cNvPr id="125" name="Multiply 124"/>
          <p:cNvSpPr/>
          <p:nvPr/>
        </p:nvSpPr>
        <p:spPr>
          <a:xfrm rot="5400000">
            <a:off x="7166795" y="5660332"/>
            <a:ext cx="215900" cy="217487"/>
          </a:xfrm>
          <a:prstGeom prst="mathMultiply">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latin typeface="Tw Cen MT Condensed" panose="020B0606020104020203" pitchFamily="34" charset="0"/>
            </a:endParaRPr>
          </a:p>
        </p:txBody>
      </p:sp>
      <p:sp>
        <p:nvSpPr>
          <p:cNvPr id="126" name="Multiply 125"/>
          <p:cNvSpPr/>
          <p:nvPr/>
        </p:nvSpPr>
        <p:spPr>
          <a:xfrm rot="5400000">
            <a:off x="7058051" y="6064140"/>
            <a:ext cx="215900" cy="217487"/>
          </a:xfrm>
          <a:prstGeom prst="mathMultiply">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latin typeface="Tw Cen MT Condensed" panose="020B0606020104020203" pitchFamily="34" charset="0"/>
            </a:endParaRPr>
          </a:p>
        </p:txBody>
      </p:sp>
      <p:sp>
        <p:nvSpPr>
          <p:cNvPr id="127" name="Rectangle 126"/>
          <p:cNvSpPr/>
          <p:nvPr/>
        </p:nvSpPr>
        <p:spPr>
          <a:xfrm>
            <a:off x="7740352" y="5445224"/>
            <a:ext cx="936104" cy="122413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8" name="Multiply 127"/>
          <p:cNvSpPr/>
          <p:nvPr/>
        </p:nvSpPr>
        <p:spPr>
          <a:xfrm rot="5400000">
            <a:off x="7733202" y="6011657"/>
            <a:ext cx="215900" cy="217487"/>
          </a:xfrm>
          <a:prstGeom prst="mathMultiply">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latin typeface="Tw Cen MT Condensed" panose="020B0606020104020203" pitchFamily="34" charset="0"/>
            </a:endParaRPr>
          </a:p>
        </p:txBody>
      </p:sp>
      <p:sp>
        <p:nvSpPr>
          <p:cNvPr id="129" name="Multiply 128"/>
          <p:cNvSpPr/>
          <p:nvPr/>
        </p:nvSpPr>
        <p:spPr>
          <a:xfrm rot="5400000">
            <a:off x="8135524" y="6357632"/>
            <a:ext cx="215900" cy="217487"/>
          </a:xfrm>
          <a:prstGeom prst="mathMultiply">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latin typeface="Tw Cen MT Condensed" panose="020B0606020104020203" pitchFamily="34" charset="0"/>
            </a:endParaRPr>
          </a:p>
        </p:txBody>
      </p:sp>
      <p:sp>
        <p:nvSpPr>
          <p:cNvPr id="130" name="Multiply 129"/>
          <p:cNvSpPr/>
          <p:nvPr/>
        </p:nvSpPr>
        <p:spPr>
          <a:xfrm rot="5400000">
            <a:off x="8452878" y="5503217"/>
            <a:ext cx="215900" cy="217487"/>
          </a:xfrm>
          <a:prstGeom prst="mathMultiply">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latin typeface="Tw Cen MT Condensed" panose="020B0606020104020203" pitchFamily="34" charset="0"/>
            </a:endParaRPr>
          </a:p>
        </p:txBody>
      </p:sp>
      <p:sp>
        <p:nvSpPr>
          <p:cNvPr id="131" name="Multiply 130"/>
          <p:cNvSpPr/>
          <p:nvPr/>
        </p:nvSpPr>
        <p:spPr>
          <a:xfrm rot="5400000">
            <a:off x="7761433" y="5444432"/>
            <a:ext cx="215900" cy="217487"/>
          </a:xfrm>
          <a:prstGeom prst="mathMultiply">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latin typeface="Tw Cen MT Condensed" panose="020B0606020104020203" pitchFamily="34" charset="0"/>
            </a:endParaRPr>
          </a:p>
        </p:txBody>
      </p:sp>
      <p:sp>
        <p:nvSpPr>
          <p:cNvPr id="132" name="Multiply 131"/>
          <p:cNvSpPr/>
          <p:nvPr/>
        </p:nvSpPr>
        <p:spPr>
          <a:xfrm rot="5400000">
            <a:off x="8385850" y="6119607"/>
            <a:ext cx="215900" cy="217487"/>
          </a:xfrm>
          <a:prstGeom prst="mathMultiply">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latin typeface="Tw Cen MT Condensed" panose="020B0606020104020203" pitchFamily="34" charset="0"/>
            </a:endParaRPr>
          </a:p>
        </p:txBody>
      </p:sp>
      <p:sp>
        <p:nvSpPr>
          <p:cNvPr id="133" name="Multiply 132"/>
          <p:cNvSpPr/>
          <p:nvPr/>
        </p:nvSpPr>
        <p:spPr>
          <a:xfrm rot="5400000">
            <a:off x="7978920" y="5614496"/>
            <a:ext cx="215900" cy="217487"/>
          </a:xfrm>
          <a:prstGeom prst="mathMultiply">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latin typeface="Tw Cen MT Condensed" panose="020B0606020104020203" pitchFamily="34" charset="0"/>
            </a:endParaRPr>
          </a:p>
        </p:txBody>
      </p:sp>
    </p:spTree>
    <p:extLst>
      <p:ext uri="{BB962C8B-B14F-4D97-AF65-F5344CB8AC3E}">
        <p14:creationId xmlns:p14="http://schemas.microsoft.com/office/powerpoint/2010/main" val="38173719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13"/>
          <p:cNvSpPr txBox="1">
            <a:spLocks noChangeArrowheads="1"/>
          </p:cNvSpPr>
          <p:nvPr/>
        </p:nvSpPr>
        <p:spPr bwMode="auto">
          <a:xfrm>
            <a:off x="179388" y="2332757"/>
            <a:ext cx="8785225" cy="83099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None/>
            </a:pPr>
            <a:r>
              <a:rPr lang="en-GB" altLang="en-US" sz="1600" b="1" u="sng" dirty="0" err="1">
                <a:latin typeface="Tw Cen MT Condensed" pitchFamily="34" charset="0"/>
              </a:rPr>
              <a:t>SoW</a:t>
            </a:r>
            <a:r>
              <a:rPr lang="en-GB" altLang="en-US" sz="1600" b="1" u="sng" dirty="0">
                <a:latin typeface="Tw Cen MT Condensed" pitchFamily="34" charset="0"/>
              </a:rPr>
              <a:t> Milestone Focus: </a:t>
            </a:r>
            <a:r>
              <a:rPr lang="en-GB" altLang="en-US" sz="1600" dirty="0">
                <a:latin typeface="Tw Cen MT Condensed" pitchFamily="34" charset="0"/>
              </a:rPr>
              <a:t> 4 (</a:t>
            </a:r>
            <a:r>
              <a:rPr lang="en-GB" altLang="en-US" sz="1600" dirty="0">
                <a:latin typeface="Tw Cen MT Condensed" panose="020B0606020104020203" pitchFamily="34" charset="0"/>
                <a:cs typeface="Narkisim" panose="020E0502050101010101" pitchFamily="34" charset="-79"/>
              </a:rPr>
              <a:t>Display an understanding of fair play, working well with others and leading a medium sized group). 5 (Field, defend and attack tactically by anticipating the direction of play). 6 (Utilise new skills in competitive situations, as an individual or part of a team). </a:t>
            </a:r>
          </a:p>
        </p:txBody>
      </p:sp>
      <p:sp>
        <p:nvSpPr>
          <p:cNvPr id="4" name="Title 1"/>
          <p:cNvSpPr txBox="1">
            <a:spLocks/>
          </p:cNvSpPr>
          <p:nvPr/>
        </p:nvSpPr>
        <p:spPr bwMode="auto">
          <a:xfrm>
            <a:off x="1403350" y="42863"/>
            <a:ext cx="6481763" cy="649287"/>
          </a:xfrm>
          <a:prstGeom prst="rect">
            <a:avLst/>
          </a:prstGeom>
          <a:solidFill>
            <a:srgbClr val="00B050"/>
          </a:solidFill>
          <a:ln w="9525">
            <a:solidFill>
              <a:schemeClr val="tx1"/>
            </a:solidFill>
            <a:miter lim="800000"/>
            <a:headEnd/>
            <a:tailEnd/>
          </a:ln>
        </p:spPr>
        <p:txBody>
          <a:bodyPr anchor="ctr">
            <a:normAutofit/>
          </a:bodyPr>
          <a:lstStyle/>
          <a:p>
            <a:pPr algn="ctr" fontAlgn="auto">
              <a:spcBef>
                <a:spcPts val="0"/>
              </a:spcBef>
              <a:spcAft>
                <a:spcPts val="0"/>
              </a:spcAft>
              <a:defRPr/>
            </a:pPr>
            <a:r>
              <a:rPr lang="en-GB" sz="2400" dirty="0">
                <a:latin typeface="Tw Cen MT Condensed Extra Bold" panose="020B0803020202020204" pitchFamily="34" charset="0"/>
                <a:ea typeface="+mj-ea"/>
                <a:cs typeface="+mj-cs"/>
              </a:rPr>
              <a:t> Hockey Year 5- Lesson 4  </a:t>
            </a:r>
          </a:p>
        </p:txBody>
      </p:sp>
      <p:pic>
        <p:nvPicPr>
          <p:cNvPr id="5" name="Picture 3"/>
          <p:cNvPicPr>
            <a:picLocks noChangeAspect="1" noChangeArrowheads="1"/>
          </p:cNvPicPr>
          <p:nvPr/>
        </p:nvPicPr>
        <p:blipFill>
          <a:blip r:embed="rId2">
            <a:extLst>
              <a:ext uri="{28A0092B-C50C-407E-A947-70E740481C1C}">
                <a14:useLocalDpi xmlns:a14="http://schemas.microsoft.com/office/drawing/2010/main" val="0"/>
              </a:ext>
            </a:extLst>
          </a:blip>
          <a:srcRect t="18073" b="15977"/>
          <a:stretch>
            <a:fillRect/>
          </a:stretch>
        </p:blipFill>
        <p:spPr bwMode="auto">
          <a:xfrm>
            <a:off x="322263" y="-26988"/>
            <a:ext cx="1081087" cy="712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3"/>
          <p:cNvPicPr>
            <a:picLocks noChangeAspect="1" noChangeArrowheads="1"/>
          </p:cNvPicPr>
          <p:nvPr/>
        </p:nvPicPr>
        <p:blipFill>
          <a:blip r:embed="rId2">
            <a:extLst>
              <a:ext uri="{28A0092B-C50C-407E-A947-70E740481C1C}">
                <a14:useLocalDpi xmlns:a14="http://schemas.microsoft.com/office/drawing/2010/main" val="0"/>
              </a:ext>
            </a:extLst>
          </a:blip>
          <a:srcRect t="18073" b="15977"/>
          <a:stretch>
            <a:fillRect/>
          </a:stretch>
        </p:blipFill>
        <p:spPr bwMode="auto">
          <a:xfrm>
            <a:off x="7812088" y="-26988"/>
            <a:ext cx="1081087" cy="712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12"/>
          <p:cNvSpPr txBox="1">
            <a:spLocks noChangeArrowheads="1"/>
          </p:cNvSpPr>
          <p:nvPr/>
        </p:nvSpPr>
        <p:spPr bwMode="auto">
          <a:xfrm>
            <a:off x="5940425" y="1932707"/>
            <a:ext cx="30241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2000">
                <a:latin typeface="Tw Cen MT Condensed Extra Bold" pitchFamily="34" charset="0"/>
              </a:rPr>
              <a:t>Inspiration in P.E! - </a:t>
            </a:r>
          </a:p>
        </p:txBody>
      </p:sp>
      <p:sp>
        <p:nvSpPr>
          <p:cNvPr id="8" name="TextBox 10"/>
          <p:cNvSpPr txBox="1">
            <a:spLocks noChangeArrowheads="1"/>
          </p:cNvSpPr>
          <p:nvPr/>
        </p:nvSpPr>
        <p:spPr bwMode="auto">
          <a:xfrm>
            <a:off x="179388" y="1932707"/>
            <a:ext cx="29527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2000" dirty="0">
                <a:latin typeface="Tw Cen MT Condensed Extra Bold" pitchFamily="34" charset="0"/>
              </a:rPr>
              <a:t>Numeracy</a:t>
            </a:r>
            <a:r>
              <a:rPr lang="en-GB" altLang="en-US" sz="1800" dirty="0">
                <a:latin typeface="Tw Cen MT Condensed Extra Bold" pitchFamily="34" charset="0"/>
              </a:rPr>
              <a:t> in P.E! - </a:t>
            </a:r>
          </a:p>
        </p:txBody>
      </p:sp>
      <p:sp>
        <p:nvSpPr>
          <p:cNvPr id="9" name="TextBox 11"/>
          <p:cNvSpPr txBox="1">
            <a:spLocks noChangeArrowheads="1"/>
          </p:cNvSpPr>
          <p:nvPr/>
        </p:nvSpPr>
        <p:spPr bwMode="auto">
          <a:xfrm>
            <a:off x="3132138" y="1932707"/>
            <a:ext cx="280828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2000">
                <a:latin typeface="Tw Cen MT Condensed Extra Bold" pitchFamily="34" charset="0"/>
              </a:rPr>
              <a:t>Literacy in P.E! - </a:t>
            </a:r>
          </a:p>
        </p:txBody>
      </p:sp>
      <p:pic>
        <p:nvPicPr>
          <p:cNvPr id="11" name="Picture 20" descr="C:\Users\class3\AppData\Local\Microsoft\Windows\Temporary Internet Files\Low\Content.IE5\JRAFYQTJ\+%20Goal[1].jpg"/>
          <p:cNvPicPr>
            <a:picLocks noChangeAspect="1" noChangeArrowheads="1"/>
          </p:cNvPicPr>
          <p:nvPr/>
        </p:nvPicPr>
        <p:blipFill>
          <a:blip r:embed="rId3">
            <a:extLst>
              <a:ext uri="{28A0092B-C50C-407E-A947-70E740481C1C}">
                <a14:useLocalDpi xmlns:a14="http://schemas.microsoft.com/office/drawing/2010/main" val="0"/>
              </a:ext>
            </a:extLst>
          </a:blip>
          <a:srcRect t="3590" b="4846"/>
          <a:stretch>
            <a:fillRect/>
          </a:stretch>
        </p:blipFill>
        <p:spPr bwMode="auto">
          <a:xfrm>
            <a:off x="2300288" y="1916832"/>
            <a:ext cx="542925"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23" descr="http://tummax.com/wp-content/uploads/2015/05/wow.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27988" y="1932707"/>
            <a:ext cx="841375"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13"/>
          <p:cNvSpPr>
            <a:spLocks noChangeArrowheads="1"/>
          </p:cNvSpPr>
          <p:nvPr/>
        </p:nvSpPr>
        <p:spPr bwMode="auto">
          <a:xfrm>
            <a:off x="179388" y="3273946"/>
            <a:ext cx="8785225" cy="3539430"/>
          </a:xfrm>
          <a:prstGeom prst="rect">
            <a:avLst/>
          </a:prstGeom>
          <a:noFill/>
          <a:ln w="9525">
            <a:solidFill>
              <a:schemeClr val="tx1"/>
            </a:solidFill>
            <a:miter lim="800000"/>
            <a:headEnd/>
            <a:tailEnd/>
          </a:ln>
        </p:spPr>
        <p:txBody>
          <a:bodyPr>
            <a:spAutoFit/>
          </a:bodyPr>
          <a:lstStyle/>
          <a:p>
            <a:pPr>
              <a:defRPr/>
            </a:pPr>
            <a:r>
              <a:rPr lang="en-GB" sz="1600" u="sng" dirty="0">
                <a:latin typeface="Tw Cen MT Condensed" panose="020B0606020104020203" pitchFamily="34" charset="0"/>
              </a:rPr>
              <a:t>1.Warm-up – </a:t>
            </a:r>
            <a:r>
              <a:rPr lang="en-GB" sz="1600" dirty="0">
                <a:latin typeface="Tw Cen MT Condensed" panose="020B0606020104020203" pitchFamily="34" charset="0"/>
              </a:rPr>
              <a:t>Pupils start jogging around the playing area avoiding each other &amp; listening, when the teacher calls out “French Potty!” children must freeze with their knee’s bent and their back straight! STRETCH, then repeat &amp; move to </a:t>
            </a:r>
            <a:r>
              <a:rPr lang="en-GB" sz="1600" u="sng" dirty="0">
                <a:latin typeface="Tw Cen MT Condensed" panose="020B0606020104020203" pitchFamily="34" charset="0"/>
              </a:rPr>
              <a:t>‘Getting familiar with the stick’ (see prev. lesson)</a:t>
            </a:r>
            <a:endParaRPr lang="en-GB" altLang="en-US" sz="1600" u="sng" dirty="0">
              <a:latin typeface="Tw Cen MT Condensed" panose="020B0606020104020203" pitchFamily="34" charset="0"/>
            </a:endParaRPr>
          </a:p>
          <a:p>
            <a:pPr>
              <a:spcBef>
                <a:spcPct val="0"/>
              </a:spcBef>
            </a:pPr>
            <a:r>
              <a:rPr lang="en-GB" altLang="en-US" sz="1600" u="sng" dirty="0">
                <a:latin typeface="Tw Cen MT Condensed" panose="020B0606020104020203" pitchFamily="34" charset="0"/>
              </a:rPr>
              <a:t>2. Passing gates (In pairs): </a:t>
            </a:r>
            <a:r>
              <a:rPr lang="en-GB" altLang="en-US" sz="1600" dirty="0">
                <a:latin typeface="Tw Cen MT Condensed" panose="020B0606020104020203" pitchFamily="34" charset="0"/>
              </a:rPr>
              <a:t>Spread pairs out around space. Pupils must try to pass the ball to their partner through a gate. Set a time limit and see how many gates they can complete. Each gate equals a point. </a:t>
            </a:r>
            <a:r>
              <a:rPr lang="en-GB" altLang="en-US" sz="1600" b="1" i="1" u="sng" dirty="0">
                <a:latin typeface="Tw Cen MT Condensed" panose="020B0606020104020203" pitchFamily="34" charset="0"/>
              </a:rPr>
              <a:t>M/A Use smaller gates. L/A Use larger gates</a:t>
            </a:r>
          </a:p>
          <a:p>
            <a:pPr>
              <a:spcBef>
                <a:spcPct val="0"/>
              </a:spcBef>
            </a:pPr>
            <a:r>
              <a:rPr lang="en-GB" altLang="en-US" sz="1600" b="1" i="1" u="sng" dirty="0">
                <a:latin typeface="Tw Cen MT Condensed" panose="020B0606020104020203" pitchFamily="34" charset="0"/>
              </a:rPr>
              <a:t> </a:t>
            </a:r>
            <a:r>
              <a:rPr lang="en-GB" altLang="en-US" sz="1600" dirty="0">
                <a:latin typeface="Tw Cen MT Condensed" panose="020B0606020104020203" pitchFamily="34" charset="0"/>
              </a:rPr>
              <a:t>Red = Large space between cones. Blue = Medium space between cones. Yellow = Small space.</a:t>
            </a:r>
            <a:endParaRPr lang="en-GB" altLang="en-US" sz="1600" b="1" i="1" u="sng" dirty="0">
              <a:latin typeface="Tw Cen MT Condensed" panose="020B0606020104020203" pitchFamily="34" charset="0"/>
            </a:endParaRPr>
          </a:p>
          <a:p>
            <a:pPr>
              <a:spcBef>
                <a:spcPct val="0"/>
              </a:spcBef>
            </a:pPr>
            <a:r>
              <a:rPr lang="en-GB" altLang="en-US" sz="1600" u="sng" dirty="0">
                <a:latin typeface="Tw Cen MT Condensed" panose="020B0606020104020203" pitchFamily="34" charset="0"/>
              </a:rPr>
              <a:t>3. </a:t>
            </a:r>
            <a:r>
              <a:rPr lang="en-GB" altLang="en-US" sz="1600" u="sng" dirty="0" err="1">
                <a:latin typeface="Tw Cen MT Condensed" panose="020B0606020104020203" pitchFamily="34" charset="0"/>
              </a:rPr>
              <a:t>Keepball</a:t>
            </a:r>
            <a:r>
              <a:rPr lang="en-GB" altLang="en-US" sz="1600" u="sng" dirty="0">
                <a:latin typeface="Tw Cen MT Condensed" panose="020B0606020104020203" pitchFamily="34" charset="0"/>
              </a:rPr>
              <a:t> – </a:t>
            </a:r>
            <a:r>
              <a:rPr lang="en-GB" altLang="en-US" sz="1600" dirty="0">
                <a:latin typeface="Tw Cen MT Condensed" panose="020B0606020104020203" pitchFamily="34" charset="0"/>
              </a:rPr>
              <a:t>Our children are now ready to execute their push pass against opposition. The way that we start to introduce them to this skill is through ‘</a:t>
            </a:r>
            <a:r>
              <a:rPr lang="en-GB" altLang="en-US" sz="1600" dirty="0" err="1">
                <a:latin typeface="Tw Cen MT Condensed" panose="020B0606020104020203" pitchFamily="34" charset="0"/>
              </a:rPr>
              <a:t>Keepball</a:t>
            </a:r>
            <a:r>
              <a:rPr lang="en-GB" altLang="en-US" sz="1600" dirty="0">
                <a:latin typeface="Tw Cen MT Condensed" panose="020B0606020104020203" pitchFamily="34" charset="0"/>
              </a:rPr>
              <a:t>’. Mark out some large grids (we want to set up these exercises to favour the ‘passers’ not the ‘defender’), within which we want a team of 5 or 6 to keep the ball away from the defender who tries to intercept it!. </a:t>
            </a:r>
            <a:r>
              <a:rPr lang="en-GB" altLang="en-US" sz="1600" b="1" dirty="0">
                <a:latin typeface="Tw Cen MT Condensed" panose="020B0606020104020203" pitchFamily="34" charset="0"/>
              </a:rPr>
              <a:t>PROGRESSION – </a:t>
            </a:r>
            <a:r>
              <a:rPr lang="en-GB" altLang="en-US" sz="1600" dirty="0">
                <a:latin typeface="Tw Cen MT Condensed" panose="020B0606020104020203" pitchFamily="34" charset="0"/>
              </a:rPr>
              <a:t>Set an amount of passes as a target, if the ‘passers’ meet this – they get a goal! </a:t>
            </a:r>
            <a:r>
              <a:rPr lang="en-GB" altLang="en-US" sz="1600" b="1" i="1" u="sng" dirty="0">
                <a:latin typeface="Tw Cen MT Condensed" panose="020B0606020104020203" pitchFamily="34" charset="0"/>
              </a:rPr>
              <a:t>Ensure that M/A play with children of a similar ability, likewise for L/A.</a:t>
            </a:r>
          </a:p>
          <a:p>
            <a:pPr>
              <a:spcBef>
                <a:spcPct val="0"/>
              </a:spcBef>
            </a:pPr>
            <a:endParaRPr lang="en-GB" altLang="en-US" sz="1600" b="1" i="1" u="sng" dirty="0">
              <a:latin typeface="Tw Cen MT Condensed" panose="020B0606020104020203" pitchFamily="34" charset="0"/>
            </a:endParaRPr>
          </a:p>
          <a:p>
            <a:pPr>
              <a:spcBef>
                <a:spcPct val="0"/>
              </a:spcBef>
            </a:pPr>
            <a:r>
              <a:rPr lang="en-GB" altLang="en-US" sz="1600" u="sng" dirty="0">
                <a:latin typeface="Tw Cen MT Condensed" panose="020B0606020104020203" pitchFamily="34" charset="0"/>
              </a:rPr>
              <a:t>4. ‘4 Square’ – </a:t>
            </a:r>
            <a:r>
              <a:rPr lang="en-GB" altLang="en-US" sz="1600" dirty="0">
                <a:latin typeface="Tw Cen MT Condensed" panose="020B0606020104020203" pitchFamily="34" charset="0"/>
              </a:rPr>
              <a:t>In the game of ‘4 square’ a pitch is made up of quarters. Each team consists of 4 players (one in each quarter). The team with the ball has to attempt to pass the ball into every quarter in order they wish. When one player receives a pass, the opposition player in that quarter </a:t>
            </a:r>
            <a:r>
              <a:rPr lang="en-GB" altLang="en-US" sz="1600" u="sng" dirty="0">
                <a:latin typeface="Tw Cen MT Condensed" panose="020B0606020104020203" pitchFamily="34" charset="0"/>
              </a:rPr>
              <a:t>must</a:t>
            </a:r>
            <a:r>
              <a:rPr lang="en-GB" altLang="en-US" sz="1600" dirty="0">
                <a:latin typeface="Tw Cen MT Condensed" panose="020B0606020104020203" pitchFamily="34" charset="0"/>
              </a:rPr>
              <a:t> step out to allow them to attempt to make a pass to a team mate. The opposition stay in the remaining quarters and attempt to intercept the pass. </a:t>
            </a:r>
            <a:r>
              <a:rPr lang="en-GB" altLang="en-US" sz="1600" b="1" i="1" u="sng" dirty="0">
                <a:latin typeface="Tw Cen MT Condensed" panose="020B0606020104020203" pitchFamily="34" charset="0"/>
              </a:rPr>
              <a:t>L/A players will play in bigger area’s, M/A players play the game in smaller areas</a:t>
            </a:r>
            <a:endParaRPr lang="en-GB" altLang="en-US" sz="1600" u="sng" dirty="0">
              <a:latin typeface="Tw Cen MT Condensed" panose="020B0606020104020203" pitchFamily="34" charset="0"/>
            </a:endParaRPr>
          </a:p>
        </p:txBody>
      </p:sp>
      <p:sp>
        <p:nvSpPr>
          <p:cNvPr id="15" name="AutoShape 6" descr="Image result for field hockey cartoon pn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6" name="Picture 8" descr="Related imag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943625" y="91670"/>
            <a:ext cx="828175" cy="551671"/>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8" descr="Related imag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516216" y="84556"/>
            <a:ext cx="828175" cy="551671"/>
          </a:xfrm>
          <a:prstGeom prst="rect">
            <a:avLst/>
          </a:prstGeom>
          <a:noFill/>
          <a:extLst>
            <a:ext uri="{909E8E84-426E-40DD-AFC4-6F175D3DCCD1}">
              <a14:hiddenFill xmlns:a14="http://schemas.microsoft.com/office/drawing/2010/main">
                <a:solidFill>
                  <a:srgbClr val="FFFFFF"/>
                </a:solidFill>
              </a14:hiddenFill>
            </a:ext>
          </a:extLst>
        </p:spPr>
      </p:pic>
      <p:sp>
        <p:nvSpPr>
          <p:cNvPr id="18" name="Subtitle 2"/>
          <p:cNvSpPr txBox="1">
            <a:spLocks/>
          </p:cNvSpPr>
          <p:nvPr/>
        </p:nvSpPr>
        <p:spPr bwMode="auto">
          <a:xfrm>
            <a:off x="179388" y="765175"/>
            <a:ext cx="3240087" cy="1152525"/>
          </a:xfrm>
          <a:prstGeom prst="rect">
            <a:avLst/>
          </a:prstGeom>
          <a:solidFill>
            <a:schemeClr val="tx2">
              <a:lumMod val="40000"/>
              <a:lumOff val="60000"/>
            </a:schemeClr>
          </a:solidFill>
          <a:ln w="9525">
            <a:solidFill>
              <a:schemeClr val="tx1"/>
            </a:solidFill>
            <a:miter lim="800000"/>
            <a:headEnd/>
            <a:tailEnd/>
          </a:ln>
        </p:spPr>
        <p:txBody>
          <a:bodyPr>
            <a:normAutofit lnSpcReduction="10000"/>
          </a:bodyPr>
          <a:lstStyle/>
          <a:p>
            <a:pPr marL="342900" indent="-342900" fontAlgn="auto">
              <a:spcBef>
                <a:spcPct val="20000"/>
              </a:spcBef>
              <a:spcAft>
                <a:spcPts val="0"/>
              </a:spcAft>
              <a:buFont typeface="Arial" pitchFamily="34" charset="0"/>
              <a:buNone/>
              <a:defRPr/>
            </a:pPr>
            <a:r>
              <a:rPr lang="en-GB" sz="1400" b="1" u="sng" dirty="0">
                <a:latin typeface="Tw Cen MT Condensed" panose="020B0606020104020203" pitchFamily="34" charset="0"/>
              </a:rPr>
              <a:t>Learning Objectives:</a:t>
            </a:r>
          </a:p>
          <a:p>
            <a:pPr fontAlgn="auto">
              <a:spcBef>
                <a:spcPct val="20000"/>
              </a:spcBef>
              <a:spcAft>
                <a:spcPts val="0"/>
              </a:spcAft>
              <a:buFont typeface="Arial" pitchFamily="34" charset="0"/>
              <a:buNone/>
              <a:defRPr/>
            </a:pPr>
            <a:r>
              <a:rPr lang="en-GB" sz="1400" dirty="0">
                <a:latin typeface="Tw Cen MT Condensed" panose="020B0606020104020203" pitchFamily="34" charset="0"/>
              </a:rPr>
              <a:t>L.O 1 –  Develop pupil’s ability to pass the Hockey ball to teammates</a:t>
            </a:r>
          </a:p>
          <a:p>
            <a:pPr fontAlgn="auto">
              <a:spcBef>
                <a:spcPct val="20000"/>
              </a:spcBef>
              <a:spcAft>
                <a:spcPts val="0"/>
              </a:spcAft>
              <a:buFont typeface="Arial" pitchFamily="34" charset="0"/>
              <a:buNone/>
              <a:defRPr/>
            </a:pPr>
            <a:r>
              <a:rPr lang="en-GB" sz="1400" dirty="0">
                <a:latin typeface="Tw Cen MT Condensed" panose="020B0606020104020203" pitchFamily="34" charset="0"/>
              </a:rPr>
              <a:t>L.O 2 –  Develop pupil’s ability to apply skill in a competitive environment </a:t>
            </a:r>
          </a:p>
        </p:txBody>
      </p:sp>
      <p:sp>
        <p:nvSpPr>
          <p:cNvPr id="19" name="Subtitle 2"/>
          <p:cNvSpPr txBox="1">
            <a:spLocks/>
          </p:cNvSpPr>
          <p:nvPr/>
        </p:nvSpPr>
        <p:spPr>
          <a:xfrm>
            <a:off x="3492500" y="765175"/>
            <a:ext cx="5472113" cy="1152525"/>
          </a:xfrm>
          <a:prstGeom prst="rect">
            <a:avLst/>
          </a:prstGeom>
          <a:solidFill>
            <a:schemeClr val="tx2">
              <a:lumMod val="40000"/>
              <a:lumOff val="60000"/>
            </a:schemeClr>
          </a:solidFill>
          <a:ln>
            <a:solidFill>
              <a:schemeClr val="tx1"/>
            </a:solidFill>
          </a:ln>
        </p:spPr>
        <p:txBody>
          <a:bodyPr anchor="ctr">
            <a:noAutofit/>
          </a:bodyPr>
          <a:lstStyle/>
          <a:p>
            <a:pPr fontAlgn="auto">
              <a:spcBef>
                <a:spcPct val="20000"/>
              </a:spcBef>
              <a:spcAft>
                <a:spcPts val="0"/>
              </a:spcAft>
              <a:buFont typeface="Arial" pitchFamily="34" charset="0"/>
              <a:buNone/>
              <a:defRPr/>
            </a:pPr>
            <a:r>
              <a:rPr lang="en-GB" sz="1400" dirty="0">
                <a:latin typeface="Tw Cen MT Condensed" panose="020B0606020104020203" pitchFamily="34" charset="0"/>
              </a:rPr>
              <a:t>Challenge 1 – Pupils can stop and pass the ball in isolation with consistency (4/5 times out of 5 at 5m distance – Tennis/Hockey ball)</a:t>
            </a:r>
          </a:p>
          <a:p>
            <a:pPr fontAlgn="auto">
              <a:spcBef>
                <a:spcPct val="20000"/>
              </a:spcBef>
              <a:spcAft>
                <a:spcPts val="0"/>
              </a:spcAft>
              <a:buFont typeface="Arial" pitchFamily="34" charset="0"/>
              <a:buNone/>
              <a:defRPr/>
            </a:pPr>
            <a:r>
              <a:rPr lang="en-GB" sz="1400" dirty="0">
                <a:latin typeface="Tw Cen MT Condensed" panose="020B0606020104020203" pitchFamily="34" charset="0"/>
              </a:rPr>
              <a:t>Challenge 2 – Pupils can stop and pass the ball in a conditioned game scenario with moderate consistency (2/3 times out of 5 – Tennis/Hockey ball)</a:t>
            </a:r>
          </a:p>
          <a:p>
            <a:pPr fontAlgn="auto">
              <a:spcBef>
                <a:spcPct val="20000"/>
              </a:spcBef>
              <a:spcAft>
                <a:spcPts val="0"/>
              </a:spcAft>
              <a:buFont typeface="Arial" pitchFamily="34" charset="0"/>
              <a:buNone/>
              <a:defRPr/>
            </a:pPr>
            <a:r>
              <a:rPr lang="en-GB" sz="1400" dirty="0">
                <a:latin typeface="Tw Cen MT Condensed" panose="020B0606020104020203" pitchFamily="34" charset="0"/>
              </a:rPr>
              <a:t>Challenge 3 – Can pupils use teaching points to help others improve their technique?</a:t>
            </a:r>
          </a:p>
        </p:txBody>
      </p:sp>
      <p:pic>
        <p:nvPicPr>
          <p:cNvPr id="12" name="Picture 21"/>
          <p:cNvPicPr>
            <a:picLocks noChangeAspect="1" noChangeArrowheads="1"/>
          </p:cNvPicPr>
          <p:nvPr/>
        </p:nvPicPr>
        <p:blipFill>
          <a:blip r:embed="rId6">
            <a:extLst>
              <a:ext uri="{28A0092B-C50C-407E-A947-70E740481C1C}">
                <a14:useLocalDpi xmlns:a14="http://schemas.microsoft.com/office/drawing/2010/main" val="0"/>
              </a:ext>
            </a:extLst>
          </a:blip>
          <a:srcRect l="6734" t="11652" r="7497" b="9624"/>
          <a:stretch>
            <a:fillRect/>
          </a:stretch>
        </p:blipFill>
        <p:spPr bwMode="auto">
          <a:xfrm>
            <a:off x="5076825" y="1932707"/>
            <a:ext cx="509588" cy="468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727092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1403350" y="42863"/>
            <a:ext cx="6481763" cy="649287"/>
          </a:xfrm>
          <a:prstGeom prst="rect">
            <a:avLst/>
          </a:prstGeom>
          <a:solidFill>
            <a:srgbClr val="00B050"/>
          </a:solidFill>
          <a:ln w="9525">
            <a:solidFill>
              <a:schemeClr val="tx1"/>
            </a:solidFill>
            <a:miter lim="800000"/>
            <a:headEnd/>
            <a:tailEnd/>
          </a:ln>
        </p:spPr>
        <p:txBody>
          <a:bodyPr anchor="ctr">
            <a:normAutofit/>
          </a:bodyPr>
          <a:lstStyle/>
          <a:p>
            <a:pPr algn="ctr" fontAlgn="auto">
              <a:spcBef>
                <a:spcPts val="0"/>
              </a:spcBef>
              <a:spcAft>
                <a:spcPts val="0"/>
              </a:spcAft>
              <a:defRPr/>
            </a:pPr>
            <a:r>
              <a:rPr lang="en-GB" sz="2400" dirty="0">
                <a:latin typeface="Tw Cen MT Condensed Extra Bold" panose="020B0803020202020204" pitchFamily="34" charset="0"/>
                <a:ea typeface="+mj-ea"/>
                <a:cs typeface="+mj-cs"/>
              </a:rPr>
              <a:t> Hockey Year 5- Lesson 4  </a:t>
            </a:r>
          </a:p>
        </p:txBody>
      </p:sp>
      <p:pic>
        <p:nvPicPr>
          <p:cNvPr id="5" name="Picture 3"/>
          <p:cNvPicPr>
            <a:picLocks noChangeAspect="1" noChangeArrowheads="1"/>
          </p:cNvPicPr>
          <p:nvPr/>
        </p:nvPicPr>
        <p:blipFill>
          <a:blip r:embed="rId2">
            <a:extLst>
              <a:ext uri="{28A0092B-C50C-407E-A947-70E740481C1C}">
                <a14:useLocalDpi xmlns:a14="http://schemas.microsoft.com/office/drawing/2010/main" val="0"/>
              </a:ext>
            </a:extLst>
          </a:blip>
          <a:srcRect t="18073" b="15977"/>
          <a:stretch>
            <a:fillRect/>
          </a:stretch>
        </p:blipFill>
        <p:spPr bwMode="auto">
          <a:xfrm>
            <a:off x="322263" y="-26988"/>
            <a:ext cx="1081087" cy="712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3"/>
          <p:cNvPicPr>
            <a:picLocks noChangeAspect="1" noChangeArrowheads="1"/>
          </p:cNvPicPr>
          <p:nvPr/>
        </p:nvPicPr>
        <p:blipFill>
          <a:blip r:embed="rId2">
            <a:extLst>
              <a:ext uri="{28A0092B-C50C-407E-A947-70E740481C1C}">
                <a14:useLocalDpi xmlns:a14="http://schemas.microsoft.com/office/drawing/2010/main" val="0"/>
              </a:ext>
            </a:extLst>
          </a:blip>
          <a:srcRect t="18073" b="15977"/>
          <a:stretch>
            <a:fillRect/>
          </a:stretch>
        </p:blipFill>
        <p:spPr bwMode="auto">
          <a:xfrm>
            <a:off x="7812088" y="-26988"/>
            <a:ext cx="1081087" cy="712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AutoShape 6" descr="Image result for field hockey cartoon pn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8" name="Picture 8" descr="Related imag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43625" y="91670"/>
            <a:ext cx="828175" cy="55167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Related imag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16216" y="84556"/>
            <a:ext cx="828175" cy="551671"/>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8"/>
          <p:cNvSpPr txBox="1">
            <a:spLocks noChangeArrowheads="1"/>
          </p:cNvSpPr>
          <p:nvPr/>
        </p:nvSpPr>
        <p:spPr bwMode="auto">
          <a:xfrm>
            <a:off x="179388" y="2348880"/>
            <a:ext cx="4321175" cy="1323439"/>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marL="342900" indent="-342900"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1600" u="sng" dirty="0">
                <a:latin typeface="Tw Cen MT Condensed" panose="020B0606020104020203" pitchFamily="34" charset="0"/>
              </a:rPr>
              <a:t>‘Getting familiar with the stick’</a:t>
            </a:r>
          </a:p>
          <a:p>
            <a:pPr eaLnBrk="1" hangingPunct="1">
              <a:spcBef>
                <a:spcPct val="0"/>
              </a:spcBef>
              <a:buFontTx/>
              <a:buNone/>
            </a:pPr>
            <a:endParaRPr lang="en-GB" altLang="en-US" sz="1600" u="sng" dirty="0">
              <a:latin typeface="Tw Cen MT Condensed" panose="020B0606020104020203" pitchFamily="34" charset="0"/>
            </a:endParaRPr>
          </a:p>
          <a:p>
            <a:pPr eaLnBrk="1" hangingPunct="1">
              <a:spcBef>
                <a:spcPct val="0"/>
              </a:spcBef>
              <a:buFontTx/>
              <a:buNone/>
            </a:pPr>
            <a:endParaRPr lang="en-GB" altLang="en-US" sz="1600" u="sng" dirty="0">
              <a:latin typeface="Tw Cen MT Condensed" panose="020B0606020104020203" pitchFamily="34" charset="0"/>
            </a:endParaRPr>
          </a:p>
          <a:p>
            <a:pPr eaLnBrk="1" hangingPunct="1">
              <a:spcBef>
                <a:spcPct val="0"/>
              </a:spcBef>
              <a:buFontTx/>
              <a:buNone/>
            </a:pPr>
            <a:endParaRPr lang="en-GB" altLang="en-US" sz="1600" u="sng" dirty="0">
              <a:latin typeface="Tw Cen MT Condensed" panose="020B0606020104020203" pitchFamily="34" charset="0"/>
            </a:endParaRPr>
          </a:p>
          <a:p>
            <a:pPr eaLnBrk="1" hangingPunct="1">
              <a:spcBef>
                <a:spcPct val="0"/>
              </a:spcBef>
              <a:buFontTx/>
              <a:buNone/>
            </a:pPr>
            <a:endParaRPr lang="en-GB" altLang="en-US" sz="1600" u="sng" dirty="0">
              <a:latin typeface="Tw Cen MT Condensed" panose="020B0606020104020203" pitchFamily="34" charset="0"/>
            </a:endParaRPr>
          </a:p>
        </p:txBody>
      </p:sp>
      <p:sp>
        <p:nvSpPr>
          <p:cNvPr id="11" name="Frame 10"/>
          <p:cNvSpPr/>
          <p:nvPr/>
        </p:nvSpPr>
        <p:spPr>
          <a:xfrm>
            <a:off x="359445" y="2674640"/>
            <a:ext cx="3996531" cy="936104"/>
          </a:xfrm>
          <a:prstGeom prst="frame">
            <a:avLst>
              <a:gd name="adj1" fmla="val 5386"/>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solidFill>
                <a:schemeClr val="tx1"/>
              </a:solidFill>
              <a:latin typeface="Tw Cen MT Condensed" panose="020B0606020104020203" pitchFamily="34" charset="0"/>
            </a:endParaRPr>
          </a:p>
        </p:txBody>
      </p:sp>
      <p:sp>
        <p:nvSpPr>
          <p:cNvPr id="12" name="Multiply 11"/>
          <p:cNvSpPr/>
          <p:nvPr/>
        </p:nvSpPr>
        <p:spPr>
          <a:xfrm rot="5400000">
            <a:off x="575593" y="2746573"/>
            <a:ext cx="215900" cy="215900"/>
          </a:xfrm>
          <a:prstGeom prst="mathMultiply">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latin typeface="Tw Cen MT Condensed" panose="020B0606020104020203" pitchFamily="34" charset="0"/>
            </a:endParaRPr>
          </a:p>
        </p:txBody>
      </p:sp>
      <p:sp>
        <p:nvSpPr>
          <p:cNvPr id="13" name="Multiply 12"/>
          <p:cNvSpPr/>
          <p:nvPr/>
        </p:nvSpPr>
        <p:spPr>
          <a:xfrm rot="5400000">
            <a:off x="791493" y="3322836"/>
            <a:ext cx="215900" cy="215900"/>
          </a:xfrm>
          <a:prstGeom prst="mathMultiply">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latin typeface="Tw Cen MT Condensed" panose="020B0606020104020203" pitchFamily="34" charset="0"/>
            </a:endParaRPr>
          </a:p>
        </p:txBody>
      </p:sp>
      <p:sp>
        <p:nvSpPr>
          <p:cNvPr id="14" name="Multiply 13"/>
          <p:cNvSpPr/>
          <p:nvPr/>
        </p:nvSpPr>
        <p:spPr>
          <a:xfrm rot="5400000">
            <a:off x="1583656" y="3322836"/>
            <a:ext cx="215900" cy="215900"/>
          </a:xfrm>
          <a:prstGeom prst="mathMultiply">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latin typeface="Tw Cen MT Condensed" panose="020B0606020104020203" pitchFamily="34" charset="0"/>
            </a:endParaRPr>
          </a:p>
        </p:txBody>
      </p:sp>
      <p:sp>
        <p:nvSpPr>
          <p:cNvPr id="15" name="Multiply 14"/>
          <p:cNvSpPr/>
          <p:nvPr/>
        </p:nvSpPr>
        <p:spPr>
          <a:xfrm rot="5400000">
            <a:off x="3887912" y="3250604"/>
            <a:ext cx="215900" cy="217488"/>
          </a:xfrm>
          <a:prstGeom prst="mathMultiply">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latin typeface="Tw Cen MT Condensed" panose="020B0606020104020203" pitchFamily="34" charset="0"/>
            </a:endParaRPr>
          </a:p>
        </p:txBody>
      </p:sp>
      <p:sp>
        <p:nvSpPr>
          <p:cNvPr id="16" name="Multiply 15"/>
          <p:cNvSpPr/>
          <p:nvPr/>
        </p:nvSpPr>
        <p:spPr>
          <a:xfrm rot="5400000">
            <a:off x="3455318" y="2746573"/>
            <a:ext cx="215900" cy="215900"/>
          </a:xfrm>
          <a:prstGeom prst="mathMultiply">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latin typeface="Tw Cen MT Condensed" panose="020B0606020104020203" pitchFamily="34" charset="0"/>
            </a:endParaRPr>
          </a:p>
        </p:txBody>
      </p:sp>
      <p:sp>
        <p:nvSpPr>
          <p:cNvPr id="17" name="Multiply 16"/>
          <p:cNvSpPr/>
          <p:nvPr/>
        </p:nvSpPr>
        <p:spPr>
          <a:xfrm rot="5400000">
            <a:off x="2015456" y="3106936"/>
            <a:ext cx="215900" cy="215900"/>
          </a:xfrm>
          <a:prstGeom prst="mathMultiply">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latin typeface="Tw Cen MT Condensed" panose="020B0606020104020203" pitchFamily="34" charset="0"/>
            </a:endParaRPr>
          </a:p>
        </p:txBody>
      </p:sp>
      <p:sp>
        <p:nvSpPr>
          <p:cNvPr id="18" name="Multiply 17"/>
          <p:cNvSpPr/>
          <p:nvPr/>
        </p:nvSpPr>
        <p:spPr>
          <a:xfrm rot="5400000">
            <a:off x="2879850" y="3034704"/>
            <a:ext cx="215900" cy="217487"/>
          </a:xfrm>
          <a:prstGeom prst="mathMultiply">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latin typeface="Tw Cen MT Condensed" panose="020B0606020104020203" pitchFamily="34" charset="0"/>
            </a:endParaRPr>
          </a:p>
        </p:txBody>
      </p:sp>
      <p:sp>
        <p:nvSpPr>
          <p:cNvPr id="19" name="Multiply 18"/>
          <p:cNvSpPr/>
          <p:nvPr/>
        </p:nvSpPr>
        <p:spPr>
          <a:xfrm rot="5400000">
            <a:off x="1642393" y="2746573"/>
            <a:ext cx="215900" cy="215900"/>
          </a:xfrm>
          <a:prstGeom prst="mathMultiply">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latin typeface="Tw Cen MT Condensed" panose="020B0606020104020203" pitchFamily="34" charset="0"/>
            </a:endParaRPr>
          </a:p>
        </p:txBody>
      </p:sp>
      <p:sp>
        <p:nvSpPr>
          <p:cNvPr id="20" name="Multiply 19"/>
          <p:cNvSpPr/>
          <p:nvPr/>
        </p:nvSpPr>
        <p:spPr>
          <a:xfrm rot="5400000">
            <a:off x="1079625" y="2890242"/>
            <a:ext cx="215900" cy="217487"/>
          </a:xfrm>
          <a:prstGeom prst="mathMultiply">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latin typeface="Tw Cen MT Condensed" panose="020B0606020104020203" pitchFamily="34" charset="0"/>
            </a:endParaRPr>
          </a:p>
        </p:txBody>
      </p:sp>
      <p:sp>
        <p:nvSpPr>
          <p:cNvPr id="21" name="Multiply 20"/>
          <p:cNvSpPr/>
          <p:nvPr/>
        </p:nvSpPr>
        <p:spPr>
          <a:xfrm rot="5400000">
            <a:off x="2736181" y="3322836"/>
            <a:ext cx="215900" cy="215900"/>
          </a:xfrm>
          <a:prstGeom prst="mathMultiply">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latin typeface="Tw Cen MT Condensed" panose="020B0606020104020203" pitchFamily="34" charset="0"/>
            </a:endParaRPr>
          </a:p>
        </p:txBody>
      </p:sp>
      <p:sp>
        <p:nvSpPr>
          <p:cNvPr id="22" name="Multiply 21"/>
          <p:cNvSpPr/>
          <p:nvPr/>
        </p:nvSpPr>
        <p:spPr>
          <a:xfrm rot="5400000">
            <a:off x="2304381" y="2746573"/>
            <a:ext cx="215900" cy="215900"/>
          </a:xfrm>
          <a:prstGeom prst="mathMultiply">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latin typeface="Tw Cen MT Condensed" panose="020B0606020104020203" pitchFamily="34" charset="0"/>
            </a:endParaRPr>
          </a:p>
        </p:txBody>
      </p:sp>
      <p:sp>
        <p:nvSpPr>
          <p:cNvPr id="23" name="TextBox 8"/>
          <p:cNvSpPr txBox="1">
            <a:spLocks noChangeArrowheads="1"/>
          </p:cNvSpPr>
          <p:nvPr/>
        </p:nvSpPr>
        <p:spPr bwMode="auto">
          <a:xfrm>
            <a:off x="179388" y="765175"/>
            <a:ext cx="4321175" cy="156966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1600" u="sng">
                <a:latin typeface="Tw Cen MT Condensed" panose="020B0606020104020203" pitchFamily="34" charset="0"/>
              </a:rPr>
              <a:t>Teaching Points – Stopping the ball:</a:t>
            </a:r>
          </a:p>
          <a:p>
            <a:pPr eaLnBrk="1" hangingPunct="1">
              <a:spcBef>
                <a:spcPct val="0"/>
              </a:spcBef>
            </a:pPr>
            <a:r>
              <a:rPr lang="en-GB" altLang="en-US" sz="1600">
                <a:latin typeface="Tw Cen MT Condensed" panose="020B0606020104020203" pitchFamily="34" charset="0"/>
              </a:rPr>
              <a:t>Bend knees to get close</a:t>
            </a:r>
          </a:p>
          <a:p>
            <a:pPr eaLnBrk="1" hangingPunct="1">
              <a:spcBef>
                <a:spcPct val="0"/>
              </a:spcBef>
            </a:pPr>
            <a:r>
              <a:rPr lang="en-GB" altLang="en-US" sz="1600">
                <a:latin typeface="Tw Cen MT Condensed" panose="020B0606020104020203" pitchFamily="34" charset="0"/>
              </a:rPr>
              <a:t> to the floor</a:t>
            </a:r>
          </a:p>
          <a:p>
            <a:pPr eaLnBrk="1" hangingPunct="1">
              <a:spcBef>
                <a:spcPct val="0"/>
              </a:spcBef>
            </a:pPr>
            <a:r>
              <a:rPr lang="en-GB" altLang="en-US" sz="1600">
                <a:latin typeface="Tw Cen MT Condensed" panose="020B0606020104020203" pitchFamily="34" charset="0"/>
              </a:rPr>
              <a:t>Place stick parallel to floor</a:t>
            </a:r>
          </a:p>
          <a:p>
            <a:pPr eaLnBrk="1" hangingPunct="1">
              <a:spcBef>
                <a:spcPct val="0"/>
              </a:spcBef>
            </a:pPr>
            <a:r>
              <a:rPr lang="en-GB" altLang="en-US" sz="1600">
                <a:latin typeface="Tw Cen MT Condensed" panose="020B0606020104020203" pitchFamily="34" charset="0"/>
              </a:rPr>
              <a:t>Use largest part of the stick</a:t>
            </a:r>
          </a:p>
          <a:p>
            <a:pPr eaLnBrk="1" hangingPunct="1">
              <a:spcBef>
                <a:spcPct val="0"/>
              </a:spcBef>
            </a:pPr>
            <a:r>
              <a:rPr lang="en-GB" altLang="en-US" sz="1600">
                <a:latin typeface="Tw Cen MT Condensed" panose="020B0606020104020203" pitchFamily="34" charset="0"/>
              </a:rPr>
              <a:t>Allow the ball to hit the stick, soft grip</a:t>
            </a:r>
          </a:p>
        </p:txBody>
      </p:sp>
      <p:pic>
        <p:nvPicPr>
          <p:cNvPr id="24" name="Picture 66"/>
          <p:cNvPicPr>
            <a:picLocks noChangeAspect="1" noChangeArrowheads="1"/>
          </p:cNvPicPr>
          <p:nvPr/>
        </p:nvPicPr>
        <p:blipFill>
          <a:blip r:embed="rId4" cstate="print">
            <a:extLst>
              <a:ext uri="{28A0092B-C50C-407E-A947-70E740481C1C}">
                <a14:useLocalDpi xmlns:a14="http://schemas.microsoft.com/office/drawing/2010/main" val="0"/>
              </a:ext>
            </a:extLst>
          </a:blip>
          <a:srcRect l="4596" t="50000" r="41608" b="19717"/>
          <a:stretch>
            <a:fillRect/>
          </a:stretch>
        </p:blipFill>
        <p:spPr bwMode="auto">
          <a:xfrm>
            <a:off x="2267744" y="1124670"/>
            <a:ext cx="2151063" cy="79216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45" name="TextBox 63"/>
          <p:cNvSpPr txBox="1">
            <a:spLocks noChangeArrowheads="1"/>
          </p:cNvSpPr>
          <p:nvPr/>
        </p:nvSpPr>
        <p:spPr bwMode="auto">
          <a:xfrm>
            <a:off x="4572000" y="765175"/>
            <a:ext cx="4392737" cy="156966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1600" u="sng" dirty="0">
                <a:latin typeface="Tw Cen MT Condensed" panose="020B0606020104020203" pitchFamily="34" charset="0"/>
              </a:rPr>
              <a:t>Teaching Points – Push Passing:</a:t>
            </a:r>
            <a:endParaRPr lang="en-GB" altLang="en-US" sz="1600" dirty="0">
              <a:latin typeface="Tw Cen MT Condensed" panose="020B0606020104020203" pitchFamily="34" charset="0"/>
            </a:endParaRPr>
          </a:p>
          <a:p>
            <a:pPr eaLnBrk="1" hangingPunct="1">
              <a:spcBef>
                <a:spcPct val="0"/>
              </a:spcBef>
            </a:pPr>
            <a:r>
              <a:rPr lang="en-GB" altLang="en-US" sz="1600" dirty="0">
                <a:latin typeface="Tw Cen MT Condensed" panose="020B0606020104020203" pitchFamily="34" charset="0"/>
              </a:rPr>
              <a:t>Keep flat side of stick in contact</a:t>
            </a:r>
          </a:p>
          <a:p>
            <a:pPr eaLnBrk="1" hangingPunct="1">
              <a:spcBef>
                <a:spcPct val="0"/>
              </a:spcBef>
              <a:buFontTx/>
              <a:buNone/>
            </a:pPr>
            <a:r>
              <a:rPr lang="en-GB" altLang="en-US" sz="1600" dirty="0">
                <a:latin typeface="Tw Cen MT Condensed" panose="020B0606020104020203" pitchFamily="34" charset="0"/>
              </a:rPr>
              <a:t>with the ball</a:t>
            </a:r>
          </a:p>
          <a:p>
            <a:pPr eaLnBrk="1" hangingPunct="1">
              <a:spcBef>
                <a:spcPct val="0"/>
              </a:spcBef>
            </a:pPr>
            <a:r>
              <a:rPr lang="en-GB" altLang="en-US" sz="1600" dirty="0">
                <a:latin typeface="Tw Cen MT Condensed" panose="020B0606020104020203" pitchFamily="34" charset="0"/>
              </a:rPr>
              <a:t>Drag ball from outside of right</a:t>
            </a:r>
          </a:p>
          <a:p>
            <a:pPr eaLnBrk="1" hangingPunct="1">
              <a:spcBef>
                <a:spcPct val="0"/>
              </a:spcBef>
              <a:buFontTx/>
              <a:buNone/>
            </a:pPr>
            <a:r>
              <a:rPr lang="en-GB" altLang="en-US" sz="1600" dirty="0">
                <a:latin typeface="Tw Cen MT Condensed" panose="020B0606020104020203" pitchFamily="34" charset="0"/>
              </a:rPr>
              <a:t>foot until level with left foot</a:t>
            </a:r>
          </a:p>
          <a:p>
            <a:pPr eaLnBrk="1" hangingPunct="1">
              <a:spcBef>
                <a:spcPct val="0"/>
              </a:spcBef>
            </a:pPr>
            <a:r>
              <a:rPr lang="en-GB" altLang="en-US" sz="1600" dirty="0">
                <a:latin typeface="Tw Cen MT Condensed" panose="020B0606020104020203" pitchFamily="34" charset="0"/>
              </a:rPr>
              <a:t>Push ball softly to target</a:t>
            </a:r>
          </a:p>
        </p:txBody>
      </p:sp>
      <p:pic>
        <p:nvPicPr>
          <p:cNvPr id="46" name="Picture 61"/>
          <p:cNvPicPr>
            <a:picLocks noChangeAspect="1" noChangeArrowheads="1"/>
          </p:cNvPicPr>
          <p:nvPr/>
        </p:nvPicPr>
        <p:blipFill>
          <a:blip r:embed="rId5">
            <a:extLst>
              <a:ext uri="{28A0092B-C50C-407E-A947-70E740481C1C}">
                <a14:useLocalDpi xmlns:a14="http://schemas.microsoft.com/office/drawing/2010/main" val="0"/>
              </a:ext>
            </a:extLst>
          </a:blip>
          <a:srcRect l="5057" t="33777" r="45045" b="32697"/>
          <a:stretch>
            <a:fillRect/>
          </a:stretch>
        </p:blipFill>
        <p:spPr bwMode="auto">
          <a:xfrm>
            <a:off x="6948264" y="800819"/>
            <a:ext cx="1512168" cy="66411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47" name="Picture 62"/>
          <p:cNvPicPr>
            <a:picLocks noChangeAspect="1" noChangeArrowheads="1"/>
          </p:cNvPicPr>
          <p:nvPr/>
        </p:nvPicPr>
        <p:blipFill>
          <a:blip r:embed="rId6">
            <a:extLst>
              <a:ext uri="{28A0092B-C50C-407E-A947-70E740481C1C}">
                <a14:useLocalDpi xmlns:a14="http://schemas.microsoft.com/office/drawing/2010/main" val="0"/>
              </a:ext>
            </a:extLst>
          </a:blip>
          <a:srcRect l="1866" t="32697" r="42213" b="22961"/>
          <a:stretch>
            <a:fillRect/>
          </a:stretch>
        </p:blipFill>
        <p:spPr bwMode="auto">
          <a:xfrm>
            <a:off x="7020272" y="1540177"/>
            <a:ext cx="1417464" cy="73669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48" name="TextBox 8"/>
          <p:cNvSpPr txBox="1">
            <a:spLocks noChangeArrowheads="1"/>
          </p:cNvSpPr>
          <p:nvPr/>
        </p:nvSpPr>
        <p:spPr bwMode="auto">
          <a:xfrm>
            <a:off x="4572124" y="2348880"/>
            <a:ext cx="4393059" cy="1323439"/>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marL="342900" indent="-342900"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1600" u="sng" dirty="0">
                <a:latin typeface="Tw Cen MT Condensed" panose="020B0606020104020203" pitchFamily="34" charset="0"/>
              </a:rPr>
              <a:t>Passing Gates</a:t>
            </a:r>
          </a:p>
          <a:p>
            <a:pPr eaLnBrk="1" hangingPunct="1">
              <a:spcBef>
                <a:spcPct val="0"/>
              </a:spcBef>
              <a:buFontTx/>
              <a:buNone/>
            </a:pPr>
            <a:endParaRPr lang="en-GB" altLang="en-US" sz="1600" u="sng" dirty="0">
              <a:latin typeface="Tw Cen MT Condensed" panose="020B0606020104020203" pitchFamily="34" charset="0"/>
            </a:endParaRPr>
          </a:p>
          <a:p>
            <a:pPr eaLnBrk="1" hangingPunct="1">
              <a:spcBef>
                <a:spcPct val="0"/>
              </a:spcBef>
              <a:buFontTx/>
              <a:buNone/>
            </a:pPr>
            <a:endParaRPr lang="en-GB" altLang="en-US" sz="1600" u="sng" dirty="0">
              <a:latin typeface="Tw Cen MT Condensed" panose="020B0606020104020203" pitchFamily="34" charset="0"/>
            </a:endParaRPr>
          </a:p>
          <a:p>
            <a:pPr eaLnBrk="1" hangingPunct="1">
              <a:spcBef>
                <a:spcPct val="0"/>
              </a:spcBef>
              <a:buFontTx/>
              <a:buNone/>
            </a:pPr>
            <a:endParaRPr lang="en-GB" altLang="en-US" sz="1600" u="sng" dirty="0">
              <a:latin typeface="Tw Cen MT Condensed" panose="020B0606020104020203" pitchFamily="34" charset="0"/>
            </a:endParaRPr>
          </a:p>
          <a:p>
            <a:pPr eaLnBrk="1" hangingPunct="1">
              <a:spcBef>
                <a:spcPct val="0"/>
              </a:spcBef>
              <a:buFontTx/>
              <a:buNone/>
            </a:pPr>
            <a:endParaRPr lang="en-GB" altLang="en-US" sz="1600" u="sng" dirty="0">
              <a:latin typeface="Tw Cen MT Condensed" panose="020B0606020104020203" pitchFamily="34" charset="0"/>
            </a:endParaRPr>
          </a:p>
        </p:txBody>
      </p:sp>
      <p:sp>
        <p:nvSpPr>
          <p:cNvPr id="50" name="TextBox 8"/>
          <p:cNvSpPr txBox="1">
            <a:spLocks noChangeArrowheads="1"/>
          </p:cNvSpPr>
          <p:nvPr/>
        </p:nvSpPr>
        <p:spPr bwMode="auto">
          <a:xfrm>
            <a:off x="179512" y="3689680"/>
            <a:ext cx="8785225" cy="156966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marL="342900" indent="-342900"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1600" u="sng" dirty="0">
                <a:latin typeface="Tw Cen MT Condensed" panose="020B0606020104020203" pitchFamily="34" charset="0"/>
              </a:rPr>
              <a:t>‘</a:t>
            </a:r>
            <a:r>
              <a:rPr lang="en-GB" altLang="en-US" sz="1600" u="sng" dirty="0" err="1">
                <a:latin typeface="Tw Cen MT Condensed" panose="020B0606020104020203" pitchFamily="34" charset="0"/>
              </a:rPr>
              <a:t>Keepball</a:t>
            </a:r>
            <a:r>
              <a:rPr lang="en-GB" altLang="en-US" sz="1600" u="sng" dirty="0">
                <a:latin typeface="Tw Cen MT Condensed" panose="020B0606020104020203" pitchFamily="34" charset="0"/>
              </a:rPr>
              <a:t>’</a:t>
            </a:r>
          </a:p>
          <a:p>
            <a:pPr marL="0" indent="0" eaLnBrk="1" hangingPunct="1">
              <a:spcBef>
                <a:spcPct val="0"/>
              </a:spcBef>
              <a:buNone/>
            </a:pPr>
            <a:r>
              <a:rPr lang="en-GB" altLang="en-US" sz="1600" dirty="0">
                <a:latin typeface="Tw Cen MT Condensed" panose="020B0606020104020203" pitchFamily="34" charset="0"/>
              </a:rPr>
              <a:t>Mark out some large grids (we want to set up these exercises to favour the ‘passers’</a:t>
            </a:r>
          </a:p>
          <a:p>
            <a:pPr marL="0" indent="0" eaLnBrk="1" hangingPunct="1">
              <a:spcBef>
                <a:spcPct val="0"/>
              </a:spcBef>
              <a:buNone/>
            </a:pPr>
            <a:r>
              <a:rPr lang="en-GB" altLang="en-US" sz="1600" dirty="0">
                <a:latin typeface="Tw Cen MT Condensed" panose="020B0606020104020203" pitchFamily="34" charset="0"/>
              </a:rPr>
              <a:t>not the ‘defender’), within which we want a team of 5 or 6 to keep the ball away from</a:t>
            </a:r>
          </a:p>
          <a:p>
            <a:pPr marL="0" indent="0" eaLnBrk="1" hangingPunct="1">
              <a:spcBef>
                <a:spcPct val="0"/>
              </a:spcBef>
              <a:buNone/>
            </a:pPr>
            <a:r>
              <a:rPr lang="en-GB" altLang="en-US" sz="1600" dirty="0">
                <a:latin typeface="Tw Cen MT Condensed" panose="020B0606020104020203" pitchFamily="34" charset="0"/>
              </a:rPr>
              <a:t>the defender who tries to intercept it!. </a:t>
            </a:r>
            <a:r>
              <a:rPr lang="en-GB" altLang="en-US" sz="1600" b="1" dirty="0">
                <a:latin typeface="Tw Cen MT Condensed" panose="020B0606020104020203" pitchFamily="34" charset="0"/>
              </a:rPr>
              <a:t>PROGRESSION – </a:t>
            </a:r>
            <a:r>
              <a:rPr lang="en-GB" altLang="en-US" sz="1600" dirty="0">
                <a:latin typeface="Tw Cen MT Condensed" panose="020B0606020104020203" pitchFamily="34" charset="0"/>
              </a:rPr>
              <a:t>Set an amount of passes as a</a:t>
            </a:r>
          </a:p>
          <a:p>
            <a:pPr marL="0" indent="0" eaLnBrk="1" hangingPunct="1">
              <a:spcBef>
                <a:spcPct val="0"/>
              </a:spcBef>
              <a:buNone/>
            </a:pPr>
            <a:r>
              <a:rPr lang="en-GB" altLang="en-US" sz="1600" dirty="0">
                <a:latin typeface="Tw Cen MT Condensed" panose="020B0606020104020203" pitchFamily="34" charset="0"/>
              </a:rPr>
              <a:t>target, if the ‘passers’ meet this – they get a goal! </a:t>
            </a:r>
            <a:r>
              <a:rPr lang="en-GB" altLang="en-US" sz="1600" b="1" i="1" u="sng" dirty="0">
                <a:latin typeface="Tw Cen MT Condensed" panose="020B0606020104020203" pitchFamily="34" charset="0"/>
              </a:rPr>
              <a:t>Ensure that M/A play with</a:t>
            </a:r>
          </a:p>
          <a:p>
            <a:pPr marL="0" indent="0" eaLnBrk="1" hangingPunct="1">
              <a:spcBef>
                <a:spcPct val="0"/>
              </a:spcBef>
              <a:buNone/>
            </a:pPr>
            <a:r>
              <a:rPr lang="en-GB" altLang="en-US" sz="1600" b="1" i="1" u="sng" dirty="0">
                <a:latin typeface="Tw Cen MT Condensed" panose="020B0606020104020203" pitchFamily="34" charset="0"/>
              </a:rPr>
              <a:t>children of a similar ability, likewise for L/A.</a:t>
            </a:r>
            <a:endParaRPr lang="en-GB" altLang="en-US" sz="1600" u="sng" dirty="0">
              <a:latin typeface="Tw Cen MT Condensed" panose="020B0606020104020203" pitchFamily="34" charset="0"/>
            </a:endParaRPr>
          </a:p>
        </p:txBody>
      </p:sp>
      <p:sp>
        <p:nvSpPr>
          <p:cNvPr id="51" name="Rectangle 50"/>
          <p:cNvSpPr/>
          <p:nvPr/>
        </p:nvSpPr>
        <p:spPr>
          <a:xfrm>
            <a:off x="5688124" y="3891188"/>
            <a:ext cx="936104" cy="122413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 name="Multiply 51"/>
          <p:cNvSpPr/>
          <p:nvPr/>
        </p:nvSpPr>
        <p:spPr>
          <a:xfrm rot="5400000">
            <a:off x="5724922" y="4826499"/>
            <a:ext cx="215900" cy="217487"/>
          </a:xfrm>
          <a:prstGeom prst="mathMultiply">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latin typeface="Tw Cen MT Condensed" panose="020B0606020104020203" pitchFamily="34" charset="0"/>
            </a:endParaRPr>
          </a:p>
        </p:txBody>
      </p:sp>
      <p:sp>
        <p:nvSpPr>
          <p:cNvPr id="53" name="Multiply 52"/>
          <p:cNvSpPr/>
          <p:nvPr/>
        </p:nvSpPr>
        <p:spPr>
          <a:xfrm rot="5400000">
            <a:off x="6227515" y="4726004"/>
            <a:ext cx="215900" cy="217487"/>
          </a:xfrm>
          <a:prstGeom prst="mathMultiply">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latin typeface="Tw Cen MT Condensed" panose="020B0606020104020203" pitchFamily="34" charset="0"/>
            </a:endParaRPr>
          </a:p>
        </p:txBody>
      </p:sp>
      <p:sp>
        <p:nvSpPr>
          <p:cNvPr id="54" name="Multiply 53"/>
          <p:cNvSpPr/>
          <p:nvPr/>
        </p:nvSpPr>
        <p:spPr>
          <a:xfrm rot="5400000">
            <a:off x="6408997" y="3890395"/>
            <a:ext cx="215900" cy="217487"/>
          </a:xfrm>
          <a:prstGeom prst="mathMultiply">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latin typeface="Tw Cen MT Condensed" panose="020B0606020104020203" pitchFamily="34" charset="0"/>
            </a:endParaRPr>
          </a:p>
        </p:txBody>
      </p:sp>
      <p:sp>
        <p:nvSpPr>
          <p:cNvPr id="55" name="Multiply 54"/>
          <p:cNvSpPr/>
          <p:nvPr/>
        </p:nvSpPr>
        <p:spPr>
          <a:xfrm rot="5400000">
            <a:off x="5709205" y="3890396"/>
            <a:ext cx="215900" cy="217487"/>
          </a:xfrm>
          <a:prstGeom prst="mathMultiply">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latin typeface="Tw Cen MT Condensed" panose="020B0606020104020203" pitchFamily="34" charset="0"/>
            </a:endParaRPr>
          </a:p>
        </p:txBody>
      </p:sp>
      <p:sp>
        <p:nvSpPr>
          <p:cNvPr id="56" name="Multiply 55"/>
          <p:cNvSpPr/>
          <p:nvPr/>
        </p:nvSpPr>
        <p:spPr>
          <a:xfrm rot="5400000">
            <a:off x="5796197" y="4286563"/>
            <a:ext cx="215900" cy="217487"/>
          </a:xfrm>
          <a:prstGeom prst="mathMultiply">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latin typeface="Tw Cen MT Condensed" panose="020B0606020104020203" pitchFamily="34" charset="0"/>
            </a:endParaRPr>
          </a:p>
        </p:txBody>
      </p:sp>
      <p:sp>
        <p:nvSpPr>
          <p:cNvPr id="57" name="Multiply 56"/>
          <p:cNvSpPr/>
          <p:nvPr/>
        </p:nvSpPr>
        <p:spPr>
          <a:xfrm rot="5400000">
            <a:off x="6227493" y="4394514"/>
            <a:ext cx="215900" cy="217487"/>
          </a:xfrm>
          <a:prstGeom prst="mathMultiply">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latin typeface="Tw Cen MT Condensed" panose="020B0606020104020203" pitchFamily="34" charset="0"/>
            </a:endParaRPr>
          </a:p>
        </p:txBody>
      </p:sp>
      <p:sp>
        <p:nvSpPr>
          <p:cNvPr id="58" name="Rectangle 57"/>
          <p:cNvSpPr/>
          <p:nvPr/>
        </p:nvSpPr>
        <p:spPr>
          <a:xfrm>
            <a:off x="6732240" y="3891188"/>
            <a:ext cx="936104" cy="122413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 name="Multiply 58"/>
          <p:cNvSpPr/>
          <p:nvPr/>
        </p:nvSpPr>
        <p:spPr>
          <a:xfrm rot="5400000">
            <a:off x="6800795" y="4395907"/>
            <a:ext cx="215900" cy="217487"/>
          </a:xfrm>
          <a:prstGeom prst="mathMultiply">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latin typeface="Tw Cen MT Condensed" panose="020B0606020104020203" pitchFamily="34" charset="0"/>
            </a:endParaRPr>
          </a:p>
        </p:txBody>
      </p:sp>
      <p:sp>
        <p:nvSpPr>
          <p:cNvPr id="60" name="Multiply 59"/>
          <p:cNvSpPr/>
          <p:nvPr/>
        </p:nvSpPr>
        <p:spPr>
          <a:xfrm rot="5400000">
            <a:off x="7127412" y="4803596"/>
            <a:ext cx="215900" cy="217487"/>
          </a:xfrm>
          <a:prstGeom prst="mathMultiply">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latin typeface="Tw Cen MT Condensed" panose="020B0606020104020203" pitchFamily="34" charset="0"/>
            </a:endParaRPr>
          </a:p>
        </p:txBody>
      </p:sp>
      <p:sp>
        <p:nvSpPr>
          <p:cNvPr id="61" name="Multiply 60"/>
          <p:cNvSpPr/>
          <p:nvPr/>
        </p:nvSpPr>
        <p:spPr>
          <a:xfrm rot="5400000">
            <a:off x="7487654" y="4070663"/>
            <a:ext cx="215900" cy="217487"/>
          </a:xfrm>
          <a:prstGeom prst="mathMultiply">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latin typeface="Tw Cen MT Condensed" panose="020B0606020104020203" pitchFamily="34" charset="0"/>
            </a:endParaRPr>
          </a:p>
        </p:txBody>
      </p:sp>
      <p:sp>
        <p:nvSpPr>
          <p:cNvPr id="62" name="Multiply 61"/>
          <p:cNvSpPr/>
          <p:nvPr/>
        </p:nvSpPr>
        <p:spPr>
          <a:xfrm rot="5400000">
            <a:off x="6753321" y="3890396"/>
            <a:ext cx="215900" cy="217487"/>
          </a:xfrm>
          <a:prstGeom prst="mathMultiply">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latin typeface="Tw Cen MT Condensed" panose="020B0606020104020203" pitchFamily="34" charset="0"/>
            </a:endParaRPr>
          </a:p>
        </p:txBody>
      </p:sp>
      <p:sp>
        <p:nvSpPr>
          <p:cNvPr id="63" name="Multiply 62"/>
          <p:cNvSpPr/>
          <p:nvPr/>
        </p:nvSpPr>
        <p:spPr>
          <a:xfrm rot="5400000">
            <a:off x="7166795" y="4106296"/>
            <a:ext cx="215900" cy="217487"/>
          </a:xfrm>
          <a:prstGeom prst="mathMultiply">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latin typeface="Tw Cen MT Condensed" panose="020B0606020104020203" pitchFamily="34" charset="0"/>
            </a:endParaRPr>
          </a:p>
        </p:txBody>
      </p:sp>
      <p:sp>
        <p:nvSpPr>
          <p:cNvPr id="64" name="Multiply 63"/>
          <p:cNvSpPr/>
          <p:nvPr/>
        </p:nvSpPr>
        <p:spPr>
          <a:xfrm rot="5400000">
            <a:off x="7058051" y="4510104"/>
            <a:ext cx="215900" cy="217487"/>
          </a:xfrm>
          <a:prstGeom prst="mathMultiply">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latin typeface="Tw Cen MT Condensed" panose="020B0606020104020203" pitchFamily="34" charset="0"/>
            </a:endParaRPr>
          </a:p>
        </p:txBody>
      </p:sp>
      <p:sp>
        <p:nvSpPr>
          <p:cNvPr id="65" name="Rectangle 64"/>
          <p:cNvSpPr/>
          <p:nvPr/>
        </p:nvSpPr>
        <p:spPr>
          <a:xfrm>
            <a:off x="7740352" y="3891188"/>
            <a:ext cx="936104" cy="122413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6" name="Multiply 65"/>
          <p:cNvSpPr/>
          <p:nvPr/>
        </p:nvSpPr>
        <p:spPr>
          <a:xfrm rot="5400000">
            <a:off x="7733202" y="4457621"/>
            <a:ext cx="215900" cy="217487"/>
          </a:xfrm>
          <a:prstGeom prst="mathMultiply">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latin typeface="Tw Cen MT Condensed" panose="020B0606020104020203" pitchFamily="34" charset="0"/>
            </a:endParaRPr>
          </a:p>
        </p:txBody>
      </p:sp>
      <p:sp>
        <p:nvSpPr>
          <p:cNvPr id="67" name="Multiply 66"/>
          <p:cNvSpPr/>
          <p:nvPr/>
        </p:nvSpPr>
        <p:spPr>
          <a:xfrm rot="5400000">
            <a:off x="8135524" y="4803596"/>
            <a:ext cx="215900" cy="217487"/>
          </a:xfrm>
          <a:prstGeom prst="mathMultiply">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latin typeface="Tw Cen MT Condensed" panose="020B0606020104020203" pitchFamily="34" charset="0"/>
            </a:endParaRPr>
          </a:p>
        </p:txBody>
      </p:sp>
      <p:sp>
        <p:nvSpPr>
          <p:cNvPr id="68" name="Multiply 67"/>
          <p:cNvSpPr/>
          <p:nvPr/>
        </p:nvSpPr>
        <p:spPr>
          <a:xfrm rot="5400000">
            <a:off x="8452878" y="3949181"/>
            <a:ext cx="215900" cy="217487"/>
          </a:xfrm>
          <a:prstGeom prst="mathMultiply">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latin typeface="Tw Cen MT Condensed" panose="020B0606020104020203" pitchFamily="34" charset="0"/>
            </a:endParaRPr>
          </a:p>
        </p:txBody>
      </p:sp>
      <p:sp>
        <p:nvSpPr>
          <p:cNvPr id="69" name="Multiply 68"/>
          <p:cNvSpPr/>
          <p:nvPr/>
        </p:nvSpPr>
        <p:spPr>
          <a:xfrm rot="5400000">
            <a:off x="7761433" y="3890396"/>
            <a:ext cx="215900" cy="217487"/>
          </a:xfrm>
          <a:prstGeom prst="mathMultiply">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latin typeface="Tw Cen MT Condensed" panose="020B0606020104020203" pitchFamily="34" charset="0"/>
            </a:endParaRPr>
          </a:p>
        </p:txBody>
      </p:sp>
      <p:sp>
        <p:nvSpPr>
          <p:cNvPr id="70" name="Multiply 69"/>
          <p:cNvSpPr/>
          <p:nvPr/>
        </p:nvSpPr>
        <p:spPr>
          <a:xfrm rot="5400000">
            <a:off x="8385850" y="4565571"/>
            <a:ext cx="215900" cy="217487"/>
          </a:xfrm>
          <a:prstGeom prst="mathMultiply">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latin typeface="Tw Cen MT Condensed" panose="020B0606020104020203" pitchFamily="34" charset="0"/>
            </a:endParaRPr>
          </a:p>
        </p:txBody>
      </p:sp>
      <p:sp>
        <p:nvSpPr>
          <p:cNvPr id="71" name="Multiply 70"/>
          <p:cNvSpPr/>
          <p:nvPr/>
        </p:nvSpPr>
        <p:spPr>
          <a:xfrm rot="5400000">
            <a:off x="7978920" y="4060460"/>
            <a:ext cx="215900" cy="217487"/>
          </a:xfrm>
          <a:prstGeom prst="mathMultiply">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latin typeface="Tw Cen MT Condensed" panose="020B0606020104020203" pitchFamily="34" charset="0"/>
            </a:endParaRPr>
          </a:p>
        </p:txBody>
      </p:sp>
      <p:pic>
        <p:nvPicPr>
          <p:cNvPr id="3074"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12160" y="2420888"/>
            <a:ext cx="2521765" cy="11112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3" name="TextBox 8"/>
          <p:cNvSpPr txBox="1">
            <a:spLocks noChangeArrowheads="1"/>
          </p:cNvSpPr>
          <p:nvPr/>
        </p:nvSpPr>
        <p:spPr bwMode="auto">
          <a:xfrm>
            <a:off x="179387" y="5259340"/>
            <a:ext cx="8785225" cy="156966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marL="342900" indent="-342900"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1600" u="sng" dirty="0">
                <a:latin typeface="Tw Cen MT Condensed" panose="020B0606020104020203" pitchFamily="34" charset="0"/>
              </a:rPr>
              <a:t>‘4 Square’</a:t>
            </a:r>
          </a:p>
          <a:p>
            <a:pPr marL="0" indent="0" eaLnBrk="1" hangingPunct="1">
              <a:spcBef>
                <a:spcPct val="0"/>
              </a:spcBef>
              <a:buNone/>
            </a:pPr>
            <a:r>
              <a:rPr lang="en-GB" altLang="en-US" sz="1600" dirty="0">
                <a:latin typeface="Tw Cen MT Condensed" panose="020B0606020104020203" pitchFamily="34" charset="0"/>
              </a:rPr>
              <a:t>The team with the ball has to attempt to pass the ball into every quarter in order they</a:t>
            </a:r>
          </a:p>
          <a:p>
            <a:pPr marL="0" indent="0" eaLnBrk="1" hangingPunct="1">
              <a:spcBef>
                <a:spcPct val="0"/>
              </a:spcBef>
              <a:buNone/>
            </a:pPr>
            <a:r>
              <a:rPr lang="en-GB" altLang="en-US" sz="1600" dirty="0">
                <a:latin typeface="Tw Cen MT Condensed" panose="020B0606020104020203" pitchFamily="34" charset="0"/>
              </a:rPr>
              <a:t>wish. When one player receives a pass, the opposition player in that quarter </a:t>
            </a:r>
            <a:r>
              <a:rPr lang="en-GB" altLang="en-US" sz="1600" u="sng" dirty="0">
                <a:latin typeface="Tw Cen MT Condensed" panose="020B0606020104020203" pitchFamily="34" charset="0"/>
              </a:rPr>
              <a:t>must</a:t>
            </a:r>
            <a:r>
              <a:rPr lang="en-GB" altLang="en-US" sz="1600" dirty="0">
                <a:latin typeface="Tw Cen MT Condensed" panose="020B0606020104020203" pitchFamily="34" charset="0"/>
              </a:rPr>
              <a:t> step</a:t>
            </a:r>
          </a:p>
          <a:p>
            <a:pPr marL="0" indent="0" eaLnBrk="1" hangingPunct="1">
              <a:spcBef>
                <a:spcPct val="0"/>
              </a:spcBef>
              <a:buNone/>
            </a:pPr>
            <a:r>
              <a:rPr lang="en-GB" altLang="en-US" sz="1600" dirty="0">
                <a:latin typeface="Tw Cen MT Condensed" panose="020B0606020104020203" pitchFamily="34" charset="0"/>
              </a:rPr>
              <a:t>out to allow him to attempt to make a pass to a team mate. The opposition stay in the</a:t>
            </a:r>
          </a:p>
          <a:p>
            <a:pPr marL="0" indent="0" eaLnBrk="1" hangingPunct="1">
              <a:spcBef>
                <a:spcPct val="0"/>
              </a:spcBef>
              <a:buNone/>
            </a:pPr>
            <a:r>
              <a:rPr lang="en-GB" altLang="en-US" sz="1600" dirty="0">
                <a:latin typeface="Tw Cen MT Condensed" panose="020B0606020104020203" pitchFamily="34" charset="0"/>
              </a:rPr>
              <a:t>remaining quarters and attempt to intercept the pass. </a:t>
            </a:r>
            <a:r>
              <a:rPr lang="en-GB" altLang="en-US" sz="1600" b="1" i="1" u="sng" dirty="0">
                <a:latin typeface="Tw Cen MT Condensed" panose="020B0606020104020203" pitchFamily="34" charset="0"/>
              </a:rPr>
              <a:t>L/A players will play in bigger </a:t>
            </a:r>
          </a:p>
          <a:p>
            <a:pPr marL="0" indent="0" eaLnBrk="1" hangingPunct="1">
              <a:spcBef>
                <a:spcPct val="0"/>
              </a:spcBef>
              <a:buNone/>
            </a:pPr>
            <a:r>
              <a:rPr lang="en-GB" altLang="en-US" sz="1600" b="1" i="1" u="sng" dirty="0">
                <a:latin typeface="Tw Cen MT Condensed" panose="020B0606020104020203" pitchFamily="34" charset="0"/>
              </a:rPr>
              <a:t>area’s, M/A players play the game in smaller areas</a:t>
            </a:r>
            <a:endParaRPr lang="en-GB" altLang="en-US" sz="1600" u="sng" dirty="0">
              <a:latin typeface="Tw Cen MT Condensed" panose="020B0606020104020203" pitchFamily="34" charset="0"/>
            </a:endParaRPr>
          </a:p>
        </p:txBody>
      </p:sp>
      <p:sp>
        <p:nvSpPr>
          <p:cNvPr id="72" name="Rectangle 71"/>
          <p:cNvSpPr/>
          <p:nvPr/>
        </p:nvSpPr>
        <p:spPr>
          <a:xfrm>
            <a:off x="6012160" y="5350334"/>
            <a:ext cx="719349" cy="67095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5" name="Rectangle 74"/>
          <p:cNvSpPr/>
          <p:nvPr/>
        </p:nvSpPr>
        <p:spPr>
          <a:xfrm>
            <a:off x="6012160" y="6021288"/>
            <a:ext cx="719349" cy="67095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6" name="Rectangle 75"/>
          <p:cNvSpPr/>
          <p:nvPr/>
        </p:nvSpPr>
        <p:spPr>
          <a:xfrm>
            <a:off x="6732240" y="5350334"/>
            <a:ext cx="719349" cy="67095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7" name="Rectangle 76"/>
          <p:cNvSpPr/>
          <p:nvPr/>
        </p:nvSpPr>
        <p:spPr>
          <a:xfrm>
            <a:off x="6732240" y="6021288"/>
            <a:ext cx="719349" cy="67095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8" name="Multiply 77"/>
          <p:cNvSpPr/>
          <p:nvPr/>
        </p:nvSpPr>
        <p:spPr>
          <a:xfrm rot="5400000">
            <a:off x="7452382" y="5462576"/>
            <a:ext cx="215900" cy="217487"/>
          </a:xfrm>
          <a:prstGeom prst="mathMultiply">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latin typeface="Tw Cen MT Condensed" panose="020B0606020104020203" pitchFamily="34" charset="0"/>
            </a:endParaRPr>
          </a:p>
        </p:txBody>
      </p:sp>
      <p:sp>
        <p:nvSpPr>
          <p:cNvPr id="79" name="Multiply 78"/>
          <p:cNvSpPr/>
          <p:nvPr/>
        </p:nvSpPr>
        <p:spPr>
          <a:xfrm rot="5400000">
            <a:off x="6048225" y="6127018"/>
            <a:ext cx="215900" cy="217487"/>
          </a:xfrm>
          <a:prstGeom prst="mathMultiply">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latin typeface="Tw Cen MT Condensed" panose="020B0606020104020203" pitchFamily="34" charset="0"/>
            </a:endParaRPr>
          </a:p>
        </p:txBody>
      </p:sp>
      <p:sp>
        <p:nvSpPr>
          <p:cNvPr id="80" name="Multiply 79"/>
          <p:cNvSpPr/>
          <p:nvPr/>
        </p:nvSpPr>
        <p:spPr>
          <a:xfrm rot="5400000">
            <a:off x="6309368" y="5449938"/>
            <a:ext cx="215900" cy="217487"/>
          </a:xfrm>
          <a:prstGeom prst="mathMultiply">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latin typeface="Tw Cen MT Condensed" panose="020B0606020104020203" pitchFamily="34" charset="0"/>
            </a:endParaRPr>
          </a:p>
        </p:txBody>
      </p:sp>
      <p:sp>
        <p:nvSpPr>
          <p:cNvPr id="81" name="Multiply 80"/>
          <p:cNvSpPr/>
          <p:nvPr/>
        </p:nvSpPr>
        <p:spPr>
          <a:xfrm rot="5400000">
            <a:off x="7056348" y="6317229"/>
            <a:ext cx="215900" cy="217487"/>
          </a:xfrm>
          <a:prstGeom prst="mathMultiply">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latin typeface="Tw Cen MT Condensed" panose="020B0606020104020203" pitchFamily="34" charset="0"/>
            </a:endParaRPr>
          </a:p>
        </p:txBody>
      </p:sp>
      <p:sp>
        <p:nvSpPr>
          <p:cNvPr id="82" name="Multiply 81"/>
          <p:cNvSpPr/>
          <p:nvPr/>
        </p:nvSpPr>
        <p:spPr>
          <a:xfrm rot="5400000">
            <a:off x="6887604" y="5660578"/>
            <a:ext cx="215900" cy="217487"/>
          </a:xfrm>
          <a:prstGeom prst="mathMultiply">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latin typeface="Tw Cen MT Condensed" panose="020B0606020104020203" pitchFamily="34" charset="0"/>
            </a:endParaRPr>
          </a:p>
        </p:txBody>
      </p:sp>
      <p:sp>
        <p:nvSpPr>
          <p:cNvPr id="83" name="Multiply 82"/>
          <p:cNvSpPr/>
          <p:nvPr/>
        </p:nvSpPr>
        <p:spPr>
          <a:xfrm rot="5400000">
            <a:off x="6822352" y="6325042"/>
            <a:ext cx="215900" cy="217487"/>
          </a:xfrm>
          <a:prstGeom prst="mathMultiply">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latin typeface="Tw Cen MT Condensed" panose="020B0606020104020203" pitchFamily="34" charset="0"/>
            </a:endParaRPr>
          </a:p>
        </p:txBody>
      </p:sp>
      <p:sp>
        <p:nvSpPr>
          <p:cNvPr id="84" name="Multiply 83"/>
          <p:cNvSpPr/>
          <p:nvPr/>
        </p:nvSpPr>
        <p:spPr>
          <a:xfrm rot="5400000">
            <a:off x="6309368" y="6118628"/>
            <a:ext cx="215900" cy="217487"/>
          </a:xfrm>
          <a:prstGeom prst="mathMultiply">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latin typeface="Tw Cen MT Condensed" panose="020B0606020104020203" pitchFamily="34" charset="0"/>
            </a:endParaRPr>
          </a:p>
        </p:txBody>
      </p:sp>
      <p:sp>
        <p:nvSpPr>
          <p:cNvPr id="85" name="Multiply 84"/>
          <p:cNvSpPr/>
          <p:nvPr/>
        </p:nvSpPr>
        <p:spPr>
          <a:xfrm rot="5400000">
            <a:off x="6151242" y="5685018"/>
            <a:ext cx="215900" cy="217487"/>
          </a:xfrm>
          <a:prstGeom prst="mathMultiply">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latin typeface="Tw Cen MT Condensed" panose="020B0606020104020203" pitchFamily="34" charset="0"/>
            </a:endParaRPr>
          </a:p>
        </p:txBody>
      </p:sp>
      <p:sp>
        <p:nvSpPr>
          <p:cNvPr id="74" name="TextBox 73"/>
          <p:cNvSpPr txBox="1"/>
          <p:nvPr/>
        </p:nvSpPr>
        <p:spPr>
          <a:xfrm>
            <a:off x="7560332" y="6433591"/>
            <a:ext cx="1332843" cy="307777"/>
          </a:xfrm>
          <a:prstGeom prst="rect">
            <a:avLst/>
          </a:prstGeom>
          <a:noFill/>
        </p:spPr>
        <p:txBody>
          <a:bodyPr wrap="square" rtlCol="0">
            <a:spAutoFit/>
          </a:bodyPr>
          <a:lstStyle/>
          <a:p>
            <a:r>
              <a:rPr lang="en-GB" sz="1400" dirty="0">
                <a:latin typeface="Tw Cen MT Condensed" panose="020B0606020104020203" pitchFamily="34" charset="0"/>
              </a:rPr>
              <a:t>Player with the ball</a:t>
            </a:r>
          </a:p>
        </p:txBody>
      </p:sp>
      <p:cxnSp>
        <p:nvCxnSpPr>
          <p:cNvPr id="87" name="Straight Arrow Connector 86"/>
          <p:cNvCxnSpPr/>
          <p:nvPr/>
        </p:nvCxnSpPr>
        <p:spPr>
          <a:xfrm flipH="1" flipV="1">
            <a:off x="7126619" y="5877273"/>
            <a:ext cx="758494" cy="55651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9" name="TextBox 88"/>
          <p:cNvSpPr txBox="1"/>
          <p:nvPr/>
        </p:nvSpPr>
        <p:spPr>
          <a:xfrm>
            <a:off x="8028384" y="5282624"/>
            <a:ext cx="1189522" cy="738664"/>
          </a:xfrm>
          <a:prstGeom prst="rect">
            <a:avLst/>
          </a:prstGeom>
          <a:noFill/>
        </p:spPr>
        <p:txBody>
          <a:bodyPr wrap="square" rtlCol="0">
            <a:spAutoFit/>
          </a:bodyPr>
          <a:lstStyle/>
          <a:p>
            <a:r>
              <a:rPr lang="en-GB" sz="1400" dirty="0">
                <a:latin typeface="Tw Cen MT Condensed" panose="020B0606020104020203" pitchFamily="34" charset="0"/>
              </a:rPr>
              <a:t>Stepped out to allow player to attempt pass</a:t>
            </a:r>
          </a:p>
        </p:txBody>
      </p:sp>
      <p:cxnSp>
        <p:nvCxnSpPr>
          <p:cNvPr id="91" name="Straight Arrow Connector 90"/>
          <p:cNvCxnSpPr>
            <a:stCxn id="89" idx="1"/>
          </p:cNvCxnSpPr>
          <p:nvPr/>
        </p:nvCxnSpPr>
        <p:spPr>
          <a:xfrm flipH="1" flipV="1">
            <a:off x="7704348" y="5558681"/>
            <a:ext cx="324036" cy="9327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46608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1403350" y="42863"/>
            <a:ext cx="6481763" cy="649287"/>
          </a:xfrm>
          <a:prstGeom prst="rect">
            <a:avLst/>
          </a:prstGeom>
          <a:solidFill>
            <a:srgbClr val="00B050"/>
          </a:solidFill>
          <a:ln w="9525">
            <a:solidFill>
              <a:schemeClr val="tx1"/>
            </a:solidFill>
            <a:miter lim="800000"/>
            <a:headEnd/>
            <a:tailEnd/>
          </a:ln>
        </p:spPr>
        <p:txBody>
          <a:bodyPr anchor="ctr">
            <a:normAutofit/>
          </a:bodyPr>
          <a:lstStyle/>
          <a:p>
            <a:pPr algn="ctr" fontAlgn="auto">
              <a:spcBef>
                <a:spcPts val="0"/>
              </a:spcBef>
              <a:spcAft>
                <a:spcPts val="0"/>
              </a:spcAft>
              <a:defRPr/>
            </a:pPr>
            <a:r>
              <a:rPr lang="en-GB" sz="2400" dirty="0">
                <a:latin typeface="Tw Cen MT Condensed Extra Bold" panose="020B0803020202020204" pitchFamily="34" charset="0"/>
                <a:ea typeface="+mj-ea"/>
                <a:cs typeface="+mj-cs"/>
              </a:rPr>
              <a:t> Hockey Year 5- Lesson 5  </a:t>
            </a:r>
          </a:p>
        </p:txBody>
      </p:sp>
      <p:pic>
        <p:nvPicPr>
          <p:cNvPr id="5" name="Picture 3"/>
          <p:cNvPicPr>
            <a:picLocks noChangeAspect="1" noChangeArrowheads="1"/>
          </p:cNvPicPr>
          <p:nvPr/>
        </p:nvPicPr>
        <p:blipFill>
          <a:blip r:embed="rId2">
            <a:extLst>
              <a:ext uri="{28A0092B-C50C-407E-A947-70E740481C1C}">
                <a14:useLocalDpi xmlns:a14="http://schemas.microsoft.com/office/drawing/2010/main" val="0"/>
              </a:ext>
            </a:extLst>
          </a:blip>
          <a:srcRect t="18073" b="15977"/>
          <a:stretch>
            <a:fillRect/>
          </a:stretch>
        </p:blipFill>
        <p:spPr bwMode="auto">
          <a:xfrm>
            <a:off x="322263" y="-26988"/>
            <a:ext cx="1081087" cy="712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3"/>
          <p:cNvPicPr>
            <a:picLocks noChangeAspect="1" noChangeArrowheads="1"/>
          </p:cNvPicPr>
          <p:nvPr/>
        </p:nvPicPr>
        <p:blipFill>
          <a:blip r:embed="rId2">
            <a:extLst>
              <a:ext uri="{28A0092B-C50C-407E-A947-70E740481C1C}">
                <a14:useLocalDpi xmlns:a14="http://schemas.microsoft.com/office/drawing/2010/main" val="0"/>
              </a:ext>
            </a:extLst>
          </a:blip>
          <a:srcRect t="18073" b="15977"/>
          <a:stretch>
            <a:fillRect/>
          </a:stretch>
        </p:blipFill>
        <p:spPr bwMode="auto">
          <a:xfrm>
            <a:off x="7812088" y="-26988"/>
            <a:ext cx="1081087" cy="712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12"/>
          <p:cNvSpPr txBox="1">
            <a:spLocks noChangeArrowheads="1"/>
          </p:cNvSpPr>
          <p:nvPr/>
        </p:nvSpPr>
        <p:spPr bwMode="auto">
          <a:xfrm>
            <a:off x="5940425" y="1932707"/>
            <a:ext cx="30241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2000">
                <a:latin typeface="Tw Cen MT Condensed Extra Bold" pitchFamily="34" charset="0"/>
              </a:rPr>
              <a:t>Inspiration in P.E! - </a:t>
            </a:r>
          </a:p>
        </p:txBody>
      </p:sp>
      <p:sp>
        <p:nvSpPr>
          <p:cNvPr id="8" name="TextBox 10"/>
          <p:cNvSpPr txBox="1">
            <a:spLocks noChangeArrowheads="1"/>
          </p:cNvSpPr>
          <p:nvPr/>
        </p:nvSpPr>
        <p:spPr bwMode="auto">
          <a:xfrm>
            <a:off x="179388" y="1932707"/>
            <a:ext cx="29527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2000" dirty="0">
                <a:latin typeface="Tw Cen MT Condensed Extra Bold" pitchFamily="34" charset="0"/>
              </a:rPr>
              <a:t>Numeracy</a:t>
            </a:r>
            <a:r>
              <a:rPr lang="en-GB" altLang="en-US" sz="1800" dirty="0">
                <a:latin typeface="Tw Cen MT Condensed Extra Bold" pitchFamily="34" charset="0"/>
              </a:rPr>
              <a:t> in P.E! - </a:t>
            </a:r>
          </a:p>
        </p:txBody>
      </p:sp>
      <p:sp>
        <p:nvSpPr>
          <p:cNvPr id="9" name="TextBox 11"/>
          <p:cNvSpPr txBox="1">
            <a:spLocks noChangeArrowheads="1"/>
          </p:cNvSpPr>
          <p:nvPr/>
        </p:nvSpPr>
        <p:spPr bwMode="auto">
          <a:xfrm>
            <a:off x="3132138" y="1932707"/>
            <a:ext cx="280828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2000">
                <a:latin typeface="Tw Cen MT Condensed Extra Bold" pitchFamily="34" charset="0"/>
              </a:rPr>
              <a:t>Literacy in P.E! - </a:t>
            </a:r>
          </a:p>
        </p:txBody>
      </p:sp>
      <p:pic>
        <p:nvPicPr>
          <p:cNvPr id="10" name="Picture 20" descr="C:\Users\class3\AppData\Local\Microsoft\Windows\Temporary Internet Files\Low\Content.IE5\JRAFYQTJ\+%20Goal[1].jpg"/>
          <p:cNvPicPr>
            <a:picLocks noChangeAspect="1" noChangeArrowheads="1"/>
          </p:cNvPicPr>
          <p:nvPr/>
        </p:nvPicPr>
        <p:blipFill>
          <a:blip r:embed="rId3">
            <a:extLst>
              <a:ext uri="{28A0092B-C50C-407E-A947-70E740481C1C}">
                <a14:useLocalDpi xmlns:a14="http://schemas.microsoft.com/office/drawing/2010/main" val="0"/>
              </a:ext>
            </a:extLst>
          </a:blip>
          <a:srcRect t="3590" b="4846"/>
          <a:stretch>
            <a:fillRect/>
          </a:stretch>
        </p:blipFill>
        <p:spPr bwMode="auto">
          <a:xfrm>
            <a:off x="2300288" y="1916832"/>
            <a:ext cx="542925"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23" descr="http://tummax.com/wp-content/uploads/2015/05/wow.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27988" y="1932707"/>
            <a:ext cx="841375"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11"/>
          <p:cNvSpPr>
            <a:spLocks noChangeArrowheads="1"/>
          </p:cNvSpPr>
          <p:nvPr/>
        </p:nvSpPr>
        <p:spPr bwMode="auto">
          <a:xfrm>
            <a:off x="179388" y="3171740"/>
            <a:ext cx="8785225" cy="3554819"/>
          </a:xfrm>
          <a:prstGeom prst="rect">
            <a:avLst/>
          </a:prstGeom>
          <a:noFill/>
          <a:ln w="9525">
            <a:solidFill>
              <a:schemeClr val="tx1"/>
            </a:solidFill>
            <a:miter lim="800000"/>
            <a:headEnd/>
            <a:tailEnd/>
          </a:ln>
        </p:spPr>
        <p:txBody>
          <a:bodyPr>
            <a:spAutoFit/>
          </a:bodyPr>
          <a:lstStyle/>
          <a:p>
            <a:pPr>
              <a:defRPr/>
            </a:pPr>
            <a:r>
              <a:rPr lang="en-GB" sz="1500" u="sng" dirty="0">
                <a:latin typeface="Tw Cen MT Condensed" panose="020B0606020104020203" pitchFamily="34" charset="0"/>
              </a:rPr>
              <a:t>1.Warm-up – </a:t>
            </a:r>
            <a:r>
              <a:rPr lang="en-GB" sz="1500" dirty="0">
                <a:latin typeface="Tw Cen MT Condensed" panose="020B0606020104020203" pitchFamily="34" charset="0"/>
              </a:rPr>
              <a:t>Pupils start jogging around the playing area avoiding each other &amp; listening, when the teacher calls out “French Potty!” children must freeze with their knee’s bent and their back straight! STRETCH, then repeat &amp; move to </a:t>
            </a:r>
            <a:r>
              <a:rPr lang="en-GB" sz="1500" u="sng" dirty="0">
                <a:latin typeface="Tw Cen MT Condensed" panose="020B0606020104020203" pitchFamily="34" charset="0"/>
              </a:rPr>
              <a:t>‘Getting familiar with the stick’ (see prev. lesson)</a:t>
            </a:r>
            <a:endParaRPr lang="en-GB" altLang="en-US" sz="1500" u="sng" dirty="0">
              <a:latin typeface="Tw Cen MT Condensed" panose="020B0606020104020203" pitchFamily="34" charset="0"/>
            </a:endParaRPr>
          </a:p>
          <a:p>
            <a:pPr>
              <a:spcBef>
                <a:spcPct val="0"/>
              </a:spcBef>
            </a:pPr>
            <a:r>
              <a:rPr lang="en-GB" altLang="en-US" sz="1500" u="sng" dirty="0">
                <a:latin typeface="Tw Cen MT Condensed" panose="020B0606020104020203" pitchFamily="34" charset="0"/>
              </a:rPr>
              <a:t>2. </a:t>
            </a:r>
            <a:r>
              <a:rPr lang="en-GB" altLang="en-US" sz="1500" u="sng" dirty="0" err="1">
                <a:latin typeface="Tw Cen MT Condensed" panose="020B0606020104020203" pitchFamily="34" charset="0"/>
              </a:rPr>
              <a:t>Keepball</a:t>
            </a:r>
            <a:r>
              <a:rPr lang="en-GB" altLang="en-US" sz="1500" u="sng" dirty="0">
                <a:latin typeface="Tw Cen MT Condensed" panose="020B0606020104020203" pitchFamily="34" charset="0"/>
              </a:rPr>
              <a:t> – </a:t>
            </a:r>
            <a:r>
              <a:rPr lang="en-GB" altLang="en-US" sz="1500" dirty="0">
                <a:latin typeface="Tw Cen MT Condensed" panose="020B0606020104020203" pitchFamily="34" charset="0"/>
              </a:rPr>
              <a:t>Our children are now ready to execute their push pass against opposition. The way that we start to introduce them to this skill is through ‘</a:t>
            </a:r>
            <a:r>
              <a:rPr lang="en-GB" altLang="en-US" sz="1500" dirty="0" err="1">
                <a:latin typeface="Tw Cen MT Condensed" panose="020B0606020104020203" pitchFamily="34" charset="0"/>
              </a:rPr>
              <a:t>Keepball</a:t>
            </a:r>
            <a:r>
              <a:rPr lang="en-GB" altLang="en-US" sz="1500" dirty="0">
                <a:latin typeface="Tw Cen MT Condensed" panose="020B0606020104020203" pitchFamily="34" charset="0"/>
              </a:rPr>
              <a:t>’. Mark out some large grids (we want to set up these exercises to favour the ‘passers’ not the ‘defender’), within which we want a team of 5 or 6 to keep the ball away from the defender who tries to intercept it!. </a:t>
            </a:r>
            <a:r>
              <a:rPr lang="en-GB" altLang="en-US" sz="1500" b="1" dirty="0">
                <a:latin typeface="Tw Cen MT Condensed" panose="020B0606020104020203" pitchFamily="34" charset="0"/>
              </a:rPr>
              <a:t>PROGRESSION – </a:t>
            </a:r>
            <a:r>
              <a:rPr lang="en-GB" altLang="en-US" sz="1500" dirty="0">
                <a:latin typeface="Tw Cen MT Condensed" panose="020B0606020104020203" pitchFamily="34" charset="0"/>
              </a:rPr>
              <a:t>Set an amount of passes as a target, if the ‘passers’ meet this – they get a goal! </a:t>
            </a:r>
            <a:r>
              <a:rPr lang="en-GB" altLang="en-US" sz="1500" b="1" i="1" u="sng" dirty="0">
                <a:latin typeface="Tw Cen MT Condensed" panose="020B0606020104020203" pitchFamily="34" charset="0"/>
              </a:rPr>
              <a:t>Ensure that M/A play with children of a similar ability, likewise for L/A.</a:t>
            </a:r>
          </a:p>
          <a:p>
            <a:pPr>
              <a:spcBef>
                <a:spcPct val="0"/>
              </a:spcBef>
            </a:pPr>
            <a:r>
              <a:rPr lang="en-GB" altLang="en-US" sz="1500" u="sng" dirty="0">
                <a:latin typeface="Tw Cen MT Condensed" panose="020B0606020104020203" pitchFamily="34" charset="0"/>
              </a:rPr>
              <a:t>3. ‘4 Square’ – </a:t>
            </a:r>
            <a:r>
              <a:rPr lang="en-GB" altLang="en-US" sz="1500" dirty="0">
                <a:latin typeface="Tw Cen MT Condensed" panose="020B0606020104020203" pitchFamily="34" charset="0"/>
              </a:rPr>
              <a:t>In the game of ‘4 square’ a pitch is made up of quarters. Each team consists of 4 players (one in each quarter). The team with the ball has to attempt to pass the ball into every quarter in order they wish. When one player receives a pass, the opposition player in that quarter </a:t>
            </a:r>
            <a:r>
              <a:rPr lang="en-GB" altLang="en-US" sz="1500" u="sng" dirty="0">
                <a:latin typeface="Tw Cen MT Condensed" panose="020B0606020104020203" pitchFamily="34" charset="0"/>
              </a:rPr>
              <a:t>must</a:t>
            </a:r>
            <a:r>
              <a:rPr lang="en-GB" altLang="en-US" sz="1500" dirty="0">
                <a:latin typeface="Tw Cen MT Condensed" panose="020B0606020104020203" pitchFamily="34" charset="0"/>
              </a:rPr>
              <a:t> step out to allow him to attempt to make a pass to a team mate. The opposition stay in the remaining quarters and attempt to intercept the pass. </a:t>
            </a:r>
            <a:r>
              <a:rPr lang="en-GB" altLang="en-US" sz="1500" b="1" i="1" u="sng" dirty="0">
                <a:latin typeface="Tw Cen MT Condensed" panose="020B0606020104020203" pitchFamily="34" charset="0"/>
              </a:rPr>
              <a:t>L/A players will play in bigger area’s, M/A players play the game in smaller areas</a:t>
            </a:r>
          </a:p>
          <a:p>
            <a:pPr>
              <a:defRPr/>
            </a:pPr>
            <a:r>
              <a:rPr lang="en-GB" altLang="en-US" sz="1500" u="sng" dirty="0">
                <a:latin typeface="Tw Cen MT Condensed" panose="020B0606020104020203" pitchFamily="34" charset="0"/>
              </a:rPr>
              <a:t>4. Battleships (Passing Accuracy) - </a:t>
            </a:r>
            <a:r>
              <a:rPr lang="en-GB" sz="1500" u="sng" dirty="0">
                <a:latin typeface="Tw Cen MT Condensed" panose="020B0606020104020203" pitchFamily="34" charset="0"/>
              </a:rPr>
              <a:t>4. Battleships! – </a:t>
            </a:r>
            <a:r>
              <a:rPr lang="en-GB" sz="1500" dirty="0">
                <a:latin typeface="Tw Cen MT Condensed" panose="020B0606020104020203" pitchFamily="34" charset="0"/>
              </a:rPr>
              <a:t>For battleships the children will work in pairs. They will need 5 cones for each working group, one to mark out the passing mark, this the where the ball must be placed. The other 4 create targets (or ‘ships’). Each child has 4 lives, ‘child number 1’ must announce which colour they are aiming at. If they hit that colour with their pass, they sink the ship! It is then ‘child number 2’s’ turn to try and sink a ship. The child that sinks all 4 ships first wins! </a:t>
            </a:r>
            <a:r>
              <a:rPr lang="en-GB" sz="1500" b="1" i="1" u="sng" dirty="0">
                <a:latin typeface="Tw Cen MT Condensed" panose="020B0606020104020203" pitchFamily="34" charset="0"/>
              </a:rPr>
              <a:t>L/A take aim from closer together, replace cones with larger targets if you need to. M/A take aim from further away!</a:t>
            </a:r>
          </a:p>
        </p:txBody>
      </p:sp>
      <p:sp>
        <p:nvSpPr>
          <p:cNvPr id="13" name="AutoShape 6" descr="Image result for field hockey cartoon pn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4" name="Picture 8" descr="Related imag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943625" y="91670"/>
            <a:ext cx="828175" cy="551671"/>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8" descr="Related imag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516216" y="84556"/>
            <a:ext cx="828175" cy="551671"/>
          </a:xfrm>
          <a:prstGeom prst="rect">
            <a:avLst/>
          </a:prstGeom>
          <a:noFill/>
          <a:extLst>
            <a:ext uri="{909E8E84-426E-40DD-AFC4-6F175D3DCCD1}">
              <a14:hiddenFill xmlns:a14="http://schemas.microsoft.com/office/drawing/2010/main">
                <a:solidFill>
                  <a:srgbClr val="FFFFFF"/>
                </a:solidFill>
              </a14:hiddenFill>
            </a:ext>
          </a:extLst>
        </p:spPr>
      </p:pic>
      <p:sp>
        <p:nvSpPr>
          <p:cNvPr id="16" name="Subtitle 2"/>
          <p:cNvSpPr txBox="1">
            <a:spLocks/>
          </p:cNvSpPr>
          <p:nvPr/>
        </p:nvSpPr>
        <p:spPr bwMode="auto">
          <a:xfrm>
            <a:off x="179388" y="765175"/>
            <a:ext cx="3240087" cy="1152525"/>
          </a:xfrm>
          <a:prstGeom prst="rect">
            <a:avLst/>
          </a:prstGeom>
          <a:solidFill>
            <a:schemeClr val="tx2">
              <a:lumMod val="40000"/>
              <a:lumOff val="60000"/>
            </a:schemeClr>
          </a:solidFill>
          <a:ln w="9525">
            <a:solidFill>
              <a:schemeClr val="tx1"/>
            </a:solidFill>
            <a:miter lim="800000"/>
            <a:headEnd/>
            <a:tailEnd/>
          </a:ln>
        </p:spPr>
        <p:txBody>
          <a:bodyPr>
            <a:normAutofit lnSpcReduction="10000"/>
          </a:bodyPr>
          <a:lstStyle/>
          <a:p>
            <a:pPr marL="342900" indent="-342900" fontAlgn="auto">
              <a:spcBef>
                <a:spcPct val="20000"/>
              </a:spcBef>
              <a:spcAft>
                <a:spcPts val="0"/>
              </a:spcAft>
              <a:buFont typeface="Arial" pitchFamily="34" charset="0"/>
              <a:buNone/>
              <a:defRPr/>
            </a:pPr>
            <a:r>
              <a:rPr lang="en-GB" sz="1400" b="1" u="sng" dirty="0">
                <a:latin typeface="Tw Cen MT Condensed" panose="020B0606020104020203" pitchFamily="34" charset="0"/>
              </a:rPr>
              <a:t>Learning Objectives:</a:t>
            </a:r>
          </a:p>
          <a:p>
            <a:pPr fontAlgn="auto">
              <a:spcBef>
                <a:spcPct val="20000"/>
              </a:spcBef>
              <a:spcAft>
                <a:spcPts val="0"/>
              </a:spcAft>
              <a:buFont typeface="Arial" pitchFamily="34" charset="0"/>
              <a:buNone/>
              <a:defRPr/>
            </a:pPr>
            <a:r>
              <a:rPr lang="en-GB" sz="1400" dirty="0">
                <a:latin typeface="Tw Cen MT Condensed" panose="020B0606020104020203" pitchFamily="34" charset="0"/>
              </a:rPr>
              <a:t>L.O 1 –  Develop pupil’s ability to pass the Hockey ball to teammates</a:t>
            </a:r>
          </a:p>
          <a:p>
            <a:pPr fontAlgn="auto">
              <a:spcBef>
                <a:spcPct val="20000"/>
              </a:spcBef>
              <a:spcAft>
                <a:spcPts val="0"/>
              </a:spcAft>
              <a:buFont typeface="Arial" pitchFamily="34" charset="0"/>
              <a:buNone/>
              <a:defRPr/>
            </a:pPr>
            <a:r>
              <a:rPr lang="en-GB" sz="1400" dirty="0">
                <a:latin typeface="Tw Cen MT Condensed" panose="020B0606020104020203" pitchFamily="34" charset="0"/>
              </a:rPr>
              <a:t>L.O 2 –  Develop pupil’s ability to apply skill in a competitive environment </a:t>
            </a:r>
          </a:p>
        </p:txBody>
      </p:sp>
      <p:sp>
        <p:nvSpPr>
          <p:cNvPr id="17" name="Subtitle 2"/>
          <p:cNvSpPr txBox="1">
            <a:spLocks/>
          </p:cNvSpPr>
          <p:nvPr/>
        </p:nvSpPr>
        <p:spPr>
          <a:xfrm>
            <a:off x="3492500" y="765175"/>
            <a:ext cx="5472113" cy="1152525"/>
          </a:xfrm>
          <a:prstGeom prst="rect">
            <a:avLst/>
          </a:prstGeom>
          <a:solidFill>
            <a:schemeClr val="tx2">
              <a:lumMod val="40000"/>
              <a:lumOff val="60000"/>
            </a:schemeClr>
          </a:solidFill>
          <a:ln>
            <a:solidFill>
              <a:schemeClr val="tx1"/>
            </a:solidFill>
          </a:ln>
        </p:spPr>
        <p:txBody>
          <a:bodyPr anchor="ctr">
            <a:noAutofit/>
          </a:bodyPr>
          <a:lstStyle/>
          <a:p>
            <a:pPr fontAlgn="auto">
              <a:spcBef>
                <a:spcPct val="20000"/>
              </a:spcBef>
              <a:spcAft>
                <a:spcPts val="0"/>
              </a:spcAft>
              <a:buFont typeface="Arial" pitchFamily="34" charset="0"/>
              <a:buNone/>
              <a:defRPr/>
            </a:pPr>
            <a:r>
              <a:rPr lang="en-GB" sz="1400" dirty="0">
                <a:latin typeface="Tw Cen MT Condensed" panose="020B0606020104020203" pitchFamily="34" charset="0"/>
              </a:rPr>
              <a:t>Challenge 1 – Pupils can stop and pass the ball in isolation with consistency (4/5 times out of 5 at 5m distance – Tennis/Hockey ball)</a:t>
            </a:r>
          </a:p>
          <a:p>
            <a:pPr fontAlgn="auto">
              <a:spcBef>
                <a:spcPct val="20000"/>
              </a:spcBef>
              <a:spcAft>
                <a:spcPts val="0"/>
              </a:spcAft>
              <a:buFont typeface="Arial" pitchFamily="34" charset="0"/>
              <a:buNone/>
              <a:defRPr/>
            </a:pPr>
            <a:r>
              <a:rPr lang="en-GB" sz="1400" dirty="0">
                <a:latin typeface="Tw Cen MT Condensed" panose="020B0606020104020203" pitchFamily="34" charset="0"/>
              </a:rPr>
              <a:t>Challenge 2 – Pupils can stop and pass the ball in a conditioned game scenario with moderate consistency (2/3 times out of 5 – Tennis/Hockey ball)</a:t>
            </a:r>
          </a:p>
          <a:p>
            <a:pPr fontAlgn="auto">
              <a:spcBef>
                <a:spcPct val="20000"/>
              </a:spcBef>
              <a:spcAft>
                <a:spcPts val="0"/>
              </a:spcAft>
              <a:buFont typeface="Arial" pitchFamily="34" charset="0"/>
              <a:buNone/>
              <a:defRPr/>
            </a:pPr>
            <a:r>
              <a:rPr lang="en-GB" sz="1400" dirty="0">
                <a:latin typeface="Tw Cen MT Condensed" panose="020B0606020104020203" pitchFamily="34" charset="0"/>
              </a:rPr>
              <a:t>Challenge 3 – Can pupils use teaching points to help others improve their technique?</a:t>
            </a:r>
          </a:p>
        </p:txBody>
      </p:sp>
      <p:pic>
        <p:nvPicPr>
          <p:cNvPr id="19" name="Picture 21"/>
          <p:cNvPicPr>
            <a:picLocks noChangeAspect="1" noChangeArrowheads="1"/>
          </p:cNvPicPr>
          <p:nvPr/>
        </p:nvPicPr>
        <p:blipFill>
          <a:blip r:embed="rId6">
            <a:extLst>
              <a:ext uri="{28A0092B-C50C-407E-A947-70E740481C1C}">
                <a14:useLocalDpi xmlns:a14="http://schemas.microsoft.com/office/drawing/2010/main" val="0"/>
              </a:ext>
            </a:extLst>
          </a:blip>
          <a:srcRect l="6734" t="11652" r="7497" b="9624"/>
          <a:stretch>
            <a:fillRect/>
          </a:stretch>
        </p:blipFill>
        <p:spPr bwMode="auto">
          <a:xfrm>
            <a:off x="5076825" y="1932707"/>
            <a:ext cx="509588" cy="468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TextBox 13"/>
          <p:cNvSpPr txBox="1">
            <a:spLocks noChangeArrowheads="1"/>
          </p:cNvSpPr>
          <p:nvPr/>
        </p:nvSpPr>
        <p:spPr bwMode="auto">
          <a:xfrm>
            <a:off x="179388" y="2332757"/>
            <a:ext cx="8785225" cy="83099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None/>
            </a:pPr>
            <a:r>
              <a:rPr lang="en-GB" altLang="en-US" sz="1600" b="1" u="sng" dirty="0" err="1">
                <a:latin typeface="Tw Cen MT Condensed" pitchFamily="34" charset="0"/>
              </a:rPr>
              <a:t>SoW</a:t>
            </a:r>
            <a:r>
              <a:rPr lang="en-GB" altLang="en-US" sz="1600" b="1" u="sng" dirty="0">
                <a:latin typeface="Tw Cen MT Condensed" pitchFamily="34" charset="0"/>
              </a:rPr>
              <a:t> Milestone Focus: </a:t>
            </a:r>
            <a:r>
              <a:rPr lang="en-GB" altLang="en-US" sz="1600" dirty="0">
                <a:latin typeface="Tw Cen MT Condensed" pitchFamily="34" charset="0"/>
              </a:rPr>
              <a:t> 4 (</a:t>
            </a:r>
            <a:r>
              <a:rPr lang="en-GB" altLang="en-US" sz="1600" dirty="0">
                <a:latin typeface="Tw Cen MT Condensed" panose="020B0606020104020203" pitchFamily="34" charset="0"/>
                <a:cs typeface="Narkisim" panose="020E0502050101010101" pitchFamily="34" charset="-79"/>
              </a:rPr>
              <a:t>Display an understanding of fair play, working well with others and leading a medium sized group). 5 (Field, defend and attack tactically by anticipating the direction of play). 6 (Utilise new skills in competitive situations, as an individual or part of a team). </a:t>
            </a:r>
          </a:p>
        </p:txBody>
      </p:sp>
    </p:spTree>
    <p:extLst>
      <p:ext uri="{BB962C8B-B14F-4D97-AF65-F5344CB8AC3E}">
        <p14:creationId xmlns:p14="http://schemas.microsoft.com/office/powerpoint/2010/main" val="44220752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819</TotalTime>
  <Words>4678</Words>
  <Application>Microsoft Office PowerPoint</Application>
  <PresentationFormat>On-screen Show (4:3)</PresentationFormat>
  <Paragraphs>298</Paragraphs>
  <Slides>12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Calibri</vt:lpstr>
      <vt:lpstr>Tw Cen MT Condensed</vt:lpstr>
      <vt:lpstr>Tw Cen MT Condensed Extra 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teacher</dc:creator>
  <cp:lastModifiedBy>Jonathan Elms</cp:lastModifiedBy>
  <cp:revision>57</cp:revision>
  <dcterms:created xsi:type="dcterms:W3CDTF">2016-12-02T13:20:59Z</dcterms:created>
  <dcterms:modified xsi:type="dcterms:W3CDTF">2024-02-29T16:41:50Z</dcterms:modified>
</cp:coreProperties>
</file>